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16" r:id="rId3"/>
    <p:sldId id="317" r:id="rId4"/>
    <p:sldId id="318" r:id="rId5"/>
    <p:sldId id="319" r:id="rId6"/>
    <p:sldId id="320" r:id="rId7"/>
    <p:sldId id="324" r:id="rId8"/>
    <p:sldId id="327" r:id="rId9"/>
    <p:sldId id="325" r:id="rId10"/>
    <p:sldId id="326" r:id="rId11"/>
    <p:sldId id="328" r:id="rId12"/>
    <p:sldId id="322" r:id="rId13"/>
    <p:sldId id="329" r:id="rId14"/>
    <p:sldId id="330" r:id="rId15"/>
    <p:sldId id="321" r:id="rId16"/>
    <p:sldId id="332" r:id="rId17"/>
    <p:sldId id="333" r:id="rId18"/>
    <p:sldId id="323" r:id="rId19"/>
    <p:sldId id="334" r:id="rId20"/>
    <p:sldId id="335" r:id="rId21"/>
    <p:sldId id="284" r:id="rId22"/>
    <p:sldId id="331" r:id="rId23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A9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90"/>
    <p:restoredTop sz="84119" autoAdjust="0"/>
  </p:normalViewPr>
  <p:slideViewPr>
    <p:cSldViewPr snapToGrid="0" snapToObjects="1">
      <p:cViewPr varScale="1">
        <p:scale>
          <a:sx n="79" d="100"/>
          <a:sy n="79" d="100"/>
        </p:scale>
        <p:origin x="-11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3D7B1-60A1-E44B-A932-1C5626C39704}" type="datetimeFigureOut">
              <a:rPr lang="it-IT" smtClean="0"/>
              <a:t>10/10/19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0B0D7-19B5-0546-8FB9-D52869D3338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40793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FA9FB-9163-3449-9801-0E4DB02E6228}" type="datetimeFigureOut">
              <a:rPr lang="it-IT" smtClean="0"/>
              <a:t>10/10/19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EF363-A05D-594D-80E7-B48307D95E9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13456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EF363-A05D-594D-80E7-B48307D95E9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0245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1413" y="685800"/>
            <a:ext cx="4575175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xfrm>
            <a:off x="686290" y="4343179"/>
            <a:ext cx="5485420" cy="411435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4804" tIns="47402" rIns="94804" bIns="47402"/>
          <a:lstStyle/>
          <a:p>
            <a:pPr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1413" y="685800"/>
            <a:ext cx="4575175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xfrm>
            <a:off x="686290" y="4343179"/>
            <a:ext cx="5485420" cy="411435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4804" tIns="47402" rIns="94804" bIns="47402"/>
          <a:lstStyle/>
          <a:p>
            <a:pPr>
              <a:spcBef>
                <a:spcPct val="0"/>
              </a:spcBef>
            </a:pPr>
            <a:r>
              <a:rPr lang="it-IT" b="1" dirty="0" smtClean="0">
                <a:latin typeface="Calibri" charset="0"/>
              </a:rPr>
              <a:t>L’ELEMENTO ABILITANTE E’ ALL’ESTERNO DELL’UNIVERSITA’:</a:t>
            </a:r>
            <a:r>
              <a:rPr lang="it-IT" b="1" baseline="0" dirty="0" smtClean="0">
                <a:latin typeface="Calibri" charset="0"/>
              </a:rPr>
              <a:t> LA PRESIDENZA DEL CONSIGLIO DEI MINISTRI</a:t>
            </a:r>
          </a:p>
          <a:p>
            <a:pPr>
              <a:spcBef>
                <a:spcPct val="0"/>
              </a:spcBef>
            </a:pPr>
            <a:endParaRPr lang="it-IT" b="1" dirty="0" smtClean="0">
              <a:latin typeface="Calibri" charset="0"/>
            </a:endParaRPr>
          </a:p>
          <a:p>
            <a:pPr>
              <a:spcBef>
                <a:spcPct val="0"/>
              </a:spcBef>
            </a:pPr>
            <a:r>
              <a:rPr lang="it-IT" b="1" dirty="0" smtClean="0">
                <a:latin typeface="Calibri" charset="0"/>
              </a:rPr>
              <a:t>PARTECIPA LA BASE CON INTERVENTI MOLTO AGILI E DI BREVE DURATA</a:t>
            </a:r>
          </a:p>
          <a:p>
            <a:pPr>
              <a:spcBef>
                <a:spcPct val="0"/>
              </a:spcBef>
            </a:pPr>
            <a:endParaRPr lang="it-IT" b="1" dirty="0" smtClean="0">
              <a:latin typeface="Calibri" charset="0"/>
            </a:endParaRPr>
          </a:p>
          <a:p>
            <a:pPr>
              <a:spcBef>
                <a:spcPct val="0"/>
              </a:spcBef>
            </a:pPr>
            <a:r>
              <a:rPr lang="it-IT" b="1" dirty="0" smtClean="0">
                <a:latin typeface="Calibri" charset="0"/>
              </a:rPr>
              <a:t>IL</a:t>
            </a:r>
            <a:r>
              <a:rPr lang="it-IT" b="1" baseline="0" dirty="0" smtClean="0">
                <a:latin typeface="Calibri" charset="0"/>
              </a:rPr>
              <a:t> TAVOLO TECNICO E’ GUIDATO DALLE UNIVERSITA’ E PARTECIPANO GLI STAKEHOLDER</a:t>
            </a:r>
            <a:endParaRPr lang="it-IT" b="1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5406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EF363-A05D-594D-80E7-B48307D95E9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4343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EF363-A05D-594D-80E7-B48307D95E9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4343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EF363-A05D-594D-80E7-B48307D95E9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4343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EF363-A05D-594D-80E7-B48307D95E9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4343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 smtClean="0"/>
              <a:t>LA PAROLA CHIAVE E’ SWITCH-OFF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="1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 smtClean="0"/>
              <a:t>L’INTERLACCIAMENTO DI PROCESSI CARTACEI E PROCESSI DIGITALI E’ </a:t>
            </a:r>
            <a:r>
              <a:rPr lang="it-IT" b="1" dirty="0" smtClean="0"/>
              <a:t>DEVASTANTE (</a:t>
            </a:r>
            <a:r>
              <a:rPr lang="it-IT" b="1" smtClean="0"/>
              <a:t>FIRMA SUL</a:t>
            </a:r>
            <a:r>
              <a:rPr lang="it-IT" b="1" baseline="0" smtClean="0"/>
              <a:t> CARTACEO)</a:t>
            </a:r>
            <a:endParaRPr lang="it-IT" b="1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="1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 smtClean="0"/>
              <a:t>MA E’ DEVASTANTE ANCHE IL MULTI</a:t>
            </a:r>
            <a:r>
              <a:rPr lang="it-IT" b="1" baseline="0" dirty="0" smtClean="0"/>
              <a:t> SWITCH-OFF: PIU’ SISTEMI DIGITALI PER LO STESSO PROCESSO/PROCEDIMENTO</a:t>
            </a:r>
            <a:endParaRPr lang="it-IT" b="1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EF363-A05D-594D-80E7-B48307D95E94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0758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 smtClean="0"/>
              <a:t>ABBIAMO PERSO LA BATTAGLIA DELL’INTEGRAZIONE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="1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 smtClean="0"/>
              <a:t>ORA CERCHIAMO DI VINCERE QUELLA DEGLI ECOSISTEMI</a:t>
            </a:r>
            <a:endParaRPr lang="it-IT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EF363-A05D-594D-80E7-B48307D95E94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4343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 smtClean="0"/>
              <a:t>LA PAROLA CHIAVE E’ LEAN PROCESS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="1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 smtClean="0"/>
              <a:t>A VOLTE (SPESSO) L’ORGANIZZAZIONE RISCONTRATA</a:t>
            </a:r>
            <a:r>
              <a:rPr lang="it-IT" b="1" baseline="0" dirty="0" smtClean="0"/>
              <a:t> DALL’ANALISI DEI DATI NON E’ QUELLA DELL’ORGANIGRAMMA</a:t>
            </a:r>
            <a:endParaRPr lang="it-IT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EF363-A05D-594D-80E7-B48307D95E94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4343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 smtClean="0"/>
              <a:t>LA PAROLA CHIAVE E’ LEAN PROCESS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="1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 smtClean="0"/>
              <a:t>A VOLTE (SPESSO) L’ORGANIZZAZIONE RISCONTRATA</a:t>
            </a:r>
            <a:r>
              <a:rPr lang="it-IT" b="1" baseline="0" dirty="0" smtClean="0"/>
              <a:t> DALL’ANALISI DEI DATI NON E’ QUELLA DELL’ORGANIGRAMMA</a:t>
            </a:r>
            <a:endParaRPr lang="it-IT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EF363-A05D-594D-80E7-B48307D95E94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4343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Ottobre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Semplificare/complicare i processi amministrativi con il digitale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6D88-AC6B-954B-94B6-910A8EF5828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36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Ottobre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Semplificare/complicare i processi amministrativi con il digitale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6D88-AC6B-954B-94B6-910A8EF5828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5839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Ottobre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Semplificare/complicare i processi amministrativi con il digitale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6D88-AC6B-954B-94B6-910A8EF5828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5576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1" y="593367"/>
            <a:ext cx="8520599" cy="76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1" y="1536633"/>
            <a:ext cx="8520599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>
              <a:buClr>
                <a:srgbClr val="000000"/>
              </a:buClr>
              <a:buSzPct val="25000"/>
            </a:pPr>
            <a:fld id="{00000000-1234-1234-1234-123412341234}" type="slidenum">
              <a:rPr lang="en" sz="140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algn="l">
                <a:buClr>
                  <a:srgbClr val="000000"/>
                </a:buClr>
                <a:buSzPct val="25000"/>
              </a:pPr>
              <a:t>‹n.›</a:t>
            </a:fld>
            <a:endParaRPr lang="en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633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Ottobre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Semplificare/complicare i processi amministrativi con il digitale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6D88-AC6B-954B-94B6-910A8EF5828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3346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Ottobre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Semplificare/complicare i processi amministrativi con il digitale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6D88-AC6B-954B-94B6-910A8EF5828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052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Ottobre 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Semplificare/complicare i processi amministrativi con il digitale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6D88-AC6B-954B-94B6-910A8EF5828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9227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Ottobre 2019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Semplificare/complicare i processi amministrativi con il digitale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6D88-AC6B-954B-94B6-910A8EF5828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3975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Ottobre 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Semplificare/complicare i processi amministrativi con il digitale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6D88-AC6B-954B-94B6-910A8EF5828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0150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Ottobre 2019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Semplificare/complicare i processi amministrativi con il digitale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6D88-AC6B-954B-94B6-910A8EF5828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0988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Ottobre 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Semplificare/complicare i processi amministrativi con il digitale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6D88-AC6B-954B-94B6-910A8EF5828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1558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Ottobre 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Semplificare/complicare i processi amministrativi con il digitale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6D88-AC6B-954B-94B6-910A8EF5828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9786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10 Ottobre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Semplificare/complicare i processi amministrativi con il digitale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06D88-AC6B-954B-94B6-910A8EF5828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6621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jpeg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73" y="185876"/>
            <a:ext cx="1428916" cy="455506"/>
          </a:xfrm>
          <a:prstGeom prst="rect">
            <a:avLst/>
          </a:prstGeom>
        </p:spPr>
      </p:pic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685800" y="1808925"/>
            <a:ext cx="7772400" cy="1470025"/>
          </a:xfrm>
        </p:spPr>
        <p:txBody>
          <a:bodyPr>
            <a:noAutofit/>
          </a:bodyPr>
          <a:lstStyle/>
          <a:p>
            <a:r>
              <a:rPr lang="it-IT" sz="4800" dirty="0"/>
              <a:t>Semplificare (o complicare pericolosamente) i processi amministrativi con il digitale</a:t>
            </a:r>
          </a:p>
        </p:txBody>
      </p:sp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>
          <a:xfrm>
            <a:off x="868178" y="4140200"/>
            <a:ext cx="7443818" cy="1752600"/>
          </a:xfrm>
        </p:spPr>
        <p:txBody>
          <a:bodyPr/>
          <a:lstStyle/>
          <a:p>
            <a:r>
              <a:rPr lang="it-IT" dirty="0" smtClean="0"/>
              <a:t>Luca Mainetti </a:t>
            </a:r>
            <a:r>
              <a:rPr lang="mr-IN" dirty="0" smtClean="0"/>
              <a:t>–</a:t>
            </a:r>
            <a:r>
              <a:rPr lang="it-IT" dirty="0" smtClean="0"/>
              <a:t> Università del Salento</a:t>
            </a:r>
          </a:p>
          <a:p>
            <a:r>
              <a:rPr lang="it-IT" dirty="0" smtClean="0"/>
              <a:t>30° Convegno RAU </a:t>
            </a:r>
            <a:r>
              <a:rPr lang="mr-IN" dirty="0" smtClean="0"/>
              <a:t>–</a:t>
            </a:r>
            <a:r>
              <a:rPr lang="it-IT" dirty="0" smtClean="0"/>
              <a:t> Palermo, 10/10/2019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619" y="82402"/>
            <a:ext cx="2857500" cy="67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4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Ottobre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Semplificare/complicare i processi amministrativi con il digitale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6D88-AC6B-954B-94B6-910A8EF5828B}" type="slidenum">
              <a:rPr lang="it-IT" smtClean="0"/>
              <a:t>10</a:t>
            </a:fld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73" y="185876"/>
            <a:ext cx="1428916" cy="45550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619" y="82402"/>
            <a:ext cx="2857500" cy="67437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0900"/>
            <a:ext cx="9144000" cy="514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81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Ottobre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Semplificare/complicare i processi amministrativi con il digitale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6D88-AC6B-954B-94B6-910A8EF5828B}" type="slidenum">
              <a:rPr lang="it-IT" smtClean="0"/>
              <a:t>11</a:t>
            </a:fld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73" y="185876"/>
            <a:ext cx="1428916" cy="45550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619" y="82402"/>
            <a:ext cx="2857500" cy="67437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50900"/>
            <a:ext cx="9144000" cy="514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17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Sistemi per semplificare i processi</a:t>
            </a:r>
            <a:endParaRPr lang="it-IT" dirty="0"/>
          </a:p>
        </p:txBody>
      </p:sp>
      <p:sp>
        <p:nvSpPr>
          <p:cNvPr id="8" name="Sottotitolo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Ottobre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Semplificare/complicare i processi amministrativi con il digitale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6D88-AC6B-954B-94B6-910A8EF5828B}" type="slidenum">
              <a:rPr lang="it-IT" smtClean="0"/>
              <a:t>12</a:t>
            </a:fld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73" y="185876"/>
            <a:ext cx="1428916" cy="45550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619" y="82402"/>
            <a:ext cx="2857500" cy="67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30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3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177" y="287869"/>
            <a:ext cx="396600" cy="402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hape 312"/>
          <p:cNvCxnSpPr/>
          <p:nvPr/>
        </p:nvCxnSpPr>
        <p:spPr>
          <a:xfrm>
            <a:off x="0" y="930442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1A7C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xfrm>
            <a:off x="843615" y="190335"/>
            <a:ext cx="7843185" cy="655804"/>
          </a:xfrm>
        </p:spPr>
        <p:txBody>
          <a:bodyPr>
            <a:noAutofit/>
          </a:bodyPr>
          <a:lstStyle/>
          <a:p>
            <a:pPr algn="l"/>
            <a:r>
              <a:rPr lang="it-IT" sz="3600" b="1" dirty="0" err="1" smtClean="0"/>
              <a:t>Cloud</a:t>
            </a:r>
            <a:r>
              <a:rPr lang="it-IT" sz="3600" b="1" dirty="0" smtClean="0"/>
              <a:t> / composizione / orchestrazione</a:t>
            </a:r>
            <a:endParaRPr lang="it-IT" sz="3600" b="1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Ottobre 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Semplificare/complicare i processi amministrativi con il digitale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6D88-AC6B-954B-94B6-910A8EF5828B}" type="slidenum">
              <a:rPr lang="it-IT" smtClean="0"/>
              <a:t>13</a:t>
            </a:fld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5074032" y="1600200"/>
            <a:ext cx="3463040" cy="4525963"/>
          </a:xfrm>
        </p:spPr>
        <p:txBody>
          <a:bodyPr>
            <a:normAutofit/>
          </a:bodyPr>
          <a:lstStyle/>
          <a:p>
            <a:r>
              <a:rPr lang="it-IT" dirty="0" smtClean="0"/>
              <a:t>Software come Servizio (</a:t>
            </a:r>
            <a:r>
              <a:rPr lang="it-IT" dirty="0" err="1" smtClean="0"/>
              <a:t>SaaS</a:t>
            </a:r>
            <a:r>
              <a:rPr lang="it-IT" dirty="0" smtClean="0"/>
              <a:t>)</a:t>
            </a:r>
          </a:p>
          <a:p>
            <a:r>
              <a:rPr lang="it-IT" dirty="0" smtClean="0"/>
              <a:t>Micro-servizi</a:t>
            </a:r>
          </a:p>
          <a:p>
            <a:r>
              <a:rPr lang="it-IT" dirty="0" smtClean="0"/>
              <a:t>Composizione</a:t>
            </a:r>
          </a:p>
          <a:p>
            <a:r>
              <a:rPr lang="it-IT" dirty="0" smtClean="0"/>
              <a:t>Orchestrazione</a:t>
            </a:r>
          </a:p>
          <a:p>
            <a:r>
              <a:rPr lang="it-IT" dirty="0" err="1" smtClean="0"/>
              <a:t>Multicanalità</a:t>
            </a:r>
            <a:r>
              <a:rPr lang="it-IT" dirty="0" smtClean="0"/>
              <a:t>/</a:t>
            </a:r>
            <a:r>
              <a:rPr lang="it-IT" dirty="0" err="1" smtClean="0"/>
              <a:t>Omnicanalità</a:t>
            </a:r>
            <a:endParaRPr lang="it-IT" dirty="0" smtClean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55" y="1026892"/>
            <a:ext cx="4549140" cy="513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33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Ottobre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Semplificare/complicare i processi amministrativi con il digitale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6D88-AC6B-954B-94B6-910A8EF5828B}" type="slidenum">
              <a:rPr lang="it-IT" smtClean="0"/>
              <a:t>14</a:t>
            </a:fld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73" y="185876"/>
            <a:ext cx="1428916" cy="45550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619" y="82402"/>
            <a:ext cx="2857500" cy="674370"/>
          </a:xfrm>
          <a:prstGeom prst="rect">
            <a:avLst/>
          </a:prstGeom>
        </p:spPr>
      </p:pic>
      <p:pic>
        <p:nvPicPr>
          <p:cNvPr id="3" name="Immagine 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55561" y="703055"/>
            <a:ext cx="8585200" cy="570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11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Tecniche per semplificare i processi</a:t>
            </a:r>
            <a:endParaRPr lang="it-IT" dirty="0"/>
          </a:p>
        </p:txBody>
      </p:sp>
      <p:sp>
        <p:nvSpPr>
          <p:cNvPr id="8" name="Sottotitolo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Ottobre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Semplificare/complicare i processi amministrativi con il digitale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6D88-AC6B-954B-94B6-910A8EF5828B}" type="slidenum">
              <a:rPr lang="it-IT" smtClean="0"/>
              <a:t>15</a:t>
            </a:fld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73" y="185876"/>
            <a:ext cx="1428916" cy="45550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619" y="82402"/>
            <a:ext cx="2857500" cy="67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30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3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177" y="287869"/>
            <a:ext cx="396600" cy="402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hape 312"/>
          <p:cNvCxnSpPr/>
          <p:nvPr/>
        </p:nvCxnSpPr>
        <p:spPr>
          <a:xfrm>
            <a:off x="0" y="930442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1A7C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xfrm>
            <a:off x="843615" y="190335"/>
            <a:ext cx="7843185" cy="655804"/>
          </a:xfrm>
        </p:spPr>
        <p:txBody>
          <a:bodyPr>
            <a:noAutofit/>
          </a:bodyPr>
          <a:lstStyle/>
          <a:p>
            <a:pPr algn="l"/>
            <a:r>
              <a:rPr lang="it-IT" sz="3600" b="1" dirty="0" err="1" smtClean="0"/>
              <a:t>Fat</a:t>
            </a:r>
            <a:r>
              <a:rPr lang="it-IT" sz="3600" b="1" dirty="0" smtClean="0"/>
              <a:t> </a:t>
            </a:r>
            <a:r>
              <a:rPr lang="it-IT" sz="3600" b="1" dirty="0" err="1" smtClean="0"/>
              <a:t>process</a:t>
            </a:r>
            <a:r>
              <a:rPr lang="it-IT" sz="3600" b="1" dirty="0" smtClean="0"/>
              <a:t> / Lean </a:t>
            </a:r>
            <a:r>
              <a:rPr lang="it-IT" sz="3600" b="1" dirty="0" err="1" smtClean="0"/>
              <a:t>process</a:t>
            </a:r>
            <a:endParaRPr lang="it-IT" sz="3600" b="1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Ottobre 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Semplificare/complicare i processi amministrativi con il digitale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6D88-AC6B-954B-94B6-910A8EF5828B}" type="slidenum">
              <a:rPr lang="it-IT" smtClean="0"/>
              <a:t>16</a:t>
            </a:fld>
            <a:endParaRPr lang="it-IT"/>
          </a:p>
        </p:txBody>
      </p:sp>
      <p:sp>
        <p:nvSpPr>
          <p:cNvPr id="12" name="Segnaposto contenuto 5"/>
          <p:cNvSpPr txBox="1">
            <a:spLocks/>
          </p:cNvSpPr>
          <p:nvPr/>
        </p:nvSpPr>
        <p:spPr>
          <a:xfrm>
            <a:off x="284177" y="1600200"/>
            <a:ext cx="412723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 smtClean="0"/>
              <a:t>BPR</a:t>
            </a:r>
            <a:r>
              <a:rPr lang="it-IT" dirty="0" smtClean="0"/>
              <a:t> </a:t>
            </a:r>
            <a:r>
              <a:rPr lang="mr-IN" dirty="0"/>
              <a:t>–</a:t>
            </a:r>
            <a:r>
              <a:rPr lang="it-IT" dirty="0"/>
              <a:t> </a:t>
            </a:r>
            <a:r>
              <a:rPr lang="it-IT" dirty="0" smtClean="0"/>
              <a:t>Business </a:t>
            </a:r>
            <a:r>
              <a:rPr lang="it-IT" dirty="0" err="1" smtClean="0"/>
              <a:t>Process</a:t>
            </a:r>
            <a:r>
              <a:rPr lang="it-IT" dirty="0" smtClean="0"/>
              <a:t> </a:t>
            </a:r>
            <a:r>
              <a:rPr lang="it-IT" dirty="0" err="1" smtClean="0"/>
              <a:t>Rengineering</a:t>
            </a:r>
            <a:endParaRPr lang="it-IT" dirty="0" smtClean="0"/>
          </a:p>
          <a:p>
            <a:r>
              <a:rPr lang="it-IT" b="1" dirty="0" smtClean="0"/>
              <a:t>BPM</a:t>
            </a:r>
            <a:r>
              <a:rPr lang="it-IT" dirty="0" smtClean="0"/>
              <a:t> </a:t>
            </a:r>
            <a:r>
              <a:rPr lang="mr-IN" dirty="0"/>
              <a:t>–</a:t>
            </a:r>
            <a:r>
              <a:rPr lang="it-IT" dirty="0"/>
              <a:t> </a:t>
            </a:r>
            <a:r>
              <a:rPr lang="it-IT" dirty="0" smtClean="0"/>
              <a:t>Business </a:t>
            </a:r>
            <a:r>
              <a:rPr lang="it-IT" dirty="0" err="1" smtClean="0"/>
              <a:t>Process</a:t>
            </a:r>
            <a:r>
              <a:rPr lang="it-IT" dirty="0" smtClean="0"/>
              <a:t> Management</a:t>
            </a:r>
          </a:p>
          <a:p>
            <a:r>
              <a:rPr lang="it-IT" dirty="0" err="1" smtClean="0"/>
              <a:t>Process</a:t>
            </a:r>
            <a:r>
              <a:rPr lang="it-IT" dirty="0" smtClean="0"/>
              <a:t> </a:t>
            </a:r>
            <a:r>
              <a:rPr lang="it-IT" b="1" dirty="0" err="1" smtClean="0"/>
              <a:t>discovery</a:t>
            </a:r>
            <a:endParaRPr lang="it-IT" b="1" dirty="0" smtClean="0"/>
          </a:p>
          <a:p>
            <a:r>
              <a:rPr lang="it-IT" b="1" dirty="0" smtClean="0"/>
              <a:t>Big Data</a:t>
            </a:r>
            <a:r>
              <a:rPr lang="it-IT" dirty="0" smtClean="0"/>
              <a:t> </a:t>
            </a:r>
            <a:r>
              <a:rPr lang="it-IT" dirty="0" err="1" smtClean="0"/>
              <a:t>analysis</a:t>
            </a:r>
            <a:endParaRPr lang="it-IT" dirty="0" smtClean="0"/>
          </a:p>
          <a:p>
            <a:r>
              <a:rPr lang="it-IT" b="1" dirty="0" smtClean="0"/>
              <a:t>AI</a:t>
            </a:r>
            <a:r>
              <a:rPr lang="it-IT" dirty="0" smtClean="0"/>
              <a:t> </a:t>
            </a:r>
            <a:r>
              <a:rPr lang="mr-IN" dirty="0" smtClean="0"/>
              <a:t>–</a:t>
            </a:r>
            <a:r>
              <a:rPr lang="it-IT" dirty="0" smtClean="0"/>
              <a:t> </a:t>
            </a:r>
            <a:r>
              <a:rPr lang="it-IT" dirty="0" err="1" smtClean="0"/>
              <a:t>Artificial</a:t>
            </a:r>
            <a:r>
              <a:rPr lang="it-IT" dirty="0" smtClean="0"/>
              <a:t> Intelligence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678" y="1714425"/>
            <a:ext cx="4622800" cy="416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48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3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177" y="287869"/>
            <a:ext cx="396600" cy="402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hape 312"/>
          <p:cNvCxnSpPr/>
          <p:nvPr/>
        </p:nvCxnSpPr>
        <p:spPr>
          <a:xfrm>
            <a:off x="0" y="930442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1A7C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xfrm>
            <a:off x="843615" y="190335"/>
            <a:ext cx="7843185" cy="655804"/>
          </a:xfrm>
        </p:spPr>
        <p:txBody>
          <a:bodyPr>
            <a:noAutofit/>
          </a:bodyPr>
          <a:lstStyle/>
          <a:p>
            <a:pPr algn="l"/>
            <a:r>
              <a:rPr lang="it-IT" sz="3600" b="1" dirty="0" smtClean="0"/>
              <a:t>Standardizzazione / Personalizzazione</a:t>
            </a:r>
            <a:endParaRPr lang="it-IT" sz="3600" b="1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Ottobre 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Semplificare/complicare i processi amministrativi con il digitale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6D88-AC6B-954B-94B6-910A8EF5828B}" type="slidenum">
              <a:rPr lang="it-IT" smtClean="0"/>
              <a:t>17</a:t>
            </a:fld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4559568" y="1600200"/>
            <a:ext cx="4127232" cy="4525963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it-IT" dirty="0" smtClean="0"/>
              <a:t>Chi definisce i processi digitali: la centrale o le strutture?</a:t>
            </a:r>
          </a:p>
          <a:p>
            <a:r>
              <a:rPr lang="it-IT" dirty="0" smtClean="0"/>
              <a:t>Quali sono le regole di personalizzazione?</a:t>
            </a:r>
          </a:p>
          <a:p>
            <a:r>
              <a:rPr lang="it-IT" dirty="0" smtClean="0"/>
              <a:t>Che ruolo ha l’informatica?</a:t>
            </a:r>
            <a:br>
              <a:rPr lang="it-IT" dirty="0" smtClean="0"/>
            </a:br>
            <a:r>
              <a:rPr lang="it-IT" dirty="0" smtClean="0"/>
              <a:t>Case management / </a:t>
            </a:r>
            <a:r>
              <a:rPr lang="it-IT" dirty="0" err="1" smtClean="0"/>
              <a:t>customization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354061" y="1791820"/>
            <a:ext cx="5134649" cy="37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66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L’esperienza del Tavolo Tecnico Università Digitale</a:t>
            </a:r>
            <a:endParaRPr lang="it-IT" dirty="0"/>
          </a:p>
        </p:txBody>
      </p:sp>
      <p:sp>
        <p:nvSpPr>
          <p:cNvPr id="8" name="Sottotitolo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Ottobre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Semplificare/complicare i processi amministrativi con il digitale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6D88-AC6B-954B-94B6-910A8EF5828B}" type="slidenum">
              <a:rPr lang="it-IT" smtClean="0"/>
              <a:t>18</a:t>
            </a:fld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73" y="185876"/>
            <a:ext cx="1428916" cy="45550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619" y="82402"/>
            <a:ext cx="2857500" cy="67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2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3" descr="Segu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6"/>
            <a:ext cx="91440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le 1"/>
          <p:cNvSpPr>
            <a:spLocks noGrp="1"/>
          </p:cNvSpPr>
          <p:nvPr>
            <p:ph type="title" idx="4294967295"/>
          </p:nvPr>
        </p:nvSpPr>
        <p:spPr>
          <a:xfrm>
            <a:off x="703385" y="260350"/>
            <a:ext cx="8229600" cy="4286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sz="3200" b="1">
                <a:solidFill>
                  <a:schemeClr val="tx2"/>
                </a:solidFill>
                <a:latin typeface="Calibri" charset="0"/>
              </a:rPr>
              <a:t>Il progetto “Università digitale”</a:t>
            </a:r>
          </a:p>
        </p:txBody>
      </p:sp>
      <p:sp>
        <p:nvSpPr>
          <p:cNvPr id="5124" name="Text Box 6"/>
          <p:cNvSpPr txBox="1">
            <a:spLocks noChangeArrowheads="1"/>
          </p:cNvSpPr>
          <p:nvPr/>
        </p:nvSpPr>
        <p:spPr bwMode="blackWhite">
          <a:xfrm>
            <a:off x="284285" y="1412875"/>
            <a:ext cx="8575431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266700" algn="l"/>
              </a:tabLst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tabLst>
                <a:tab pos="266700" algn="l"/>
              </a:tabLs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tabLst>
                <a:tab pos="2667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tabLst>
                <a:tab pos="266700" algn="l"/>
              </a:tabLst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tabLst>
                <a:tab pos="266700" algn="l"/>
              </a:tabLst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tabLst>
                <a:tab pos="266700" algn="l"/>
              </a:tabLst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tabLst>
                <a:tab pos="266700" algn="l"/>
              </a:tabLst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tabLst>
                <a:tab pos="266700" algn="l"/>
              </a:tabLst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tabLst>
                <a:tab pos="266700" algn="l"/>
              </a:tabLst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lvl="1" algn="just">
              <a:spcAft>
                <a:spcPts val="600"/>
              </a:spcAft>
              <a:buClr>
                <a:srgbClr val="009900"/>
              </a:buClr>
            </a:pPr>
            <a:r>
              <a:rPr lang="it-IT" altLang="zh-CN" sz="1600">
                <a:solidFill>
                  <a:srgbClr val="345A88"/>
                </a:solidFill>
                <a:latin typeface="Arial" charset="0"/>
                <a:ea typeface="宋体" charset="0"/>
              </a:rPr>
              <a:t>Il progetto </a:t>
            </a:r>
            <a:r>
              <a:rPr lang="it-IT" altLang="zh-CN" sz="1600" b="1" i="1">
                <a:solidFill>
                  <a:srgbClr val="345A88"/>
                </a:solidFill>
                <a:latin typeface="Arial" charset="0"/>
                <a:ea typeface="宋体" charset="0"/>
              </a:rPr>
              <a:t>"Università digitale“</a:t>
            </a:r>
            <a:r>
              <a:rPr lang="it-IT" altLang="zh-CN" sz="1600">
                <a:solidFill>
                  <a:srgbClr val="345A88"/>
                </a:solidFill>
                <a:latin typeface="Arial" charset="0"/>
                <a:ea typeface="宋体" charset="0"/>
              </a:rPr>
              <a:t> ha consentito di accelerare il processo di digitalizzazione e semplificazione amministrativa degli atenei con l'introduzione, il potenziamento e la standardizzazione di diversi servizi.</a:t>
            </a:r>
          </a:p>
          <a:p>
            <a:pPr marL="0" lvl="1" algn="just">
              <a:spcAft>
                <a:spcPts val="600"/>
              </a:spcAft>
              <a:buClr>
                <a:srgbClr val="009900"/>
              </a:buClr>
            </a:pPr>
            <a:r>
              <a:rPr lang="it-IT" altLang="zh-CN" sz="1600">
                <a:solidFill>
                  <a:srgbClr val="345A88"/>
                </a:solidFill>
                <a:latin typeface="Arial" charset="0"/>
                <a:ea typeface="宋体" charset="0"/>
              </a:rPr>
              <a:t>Il progetto ha interessato </a:t>
            </a:r>
            <a:r>
              <a:rPr lang="it-IT" altLang="zh-CN" sz="1600" b="1">
                <a:solidFill>
                  <a:srgbClr val="345A88"/>
                </a:solidFill>
                <a:latin typeface="Arial" charset="0"/>
                <a:ea typeface="宋体" charset="0"/>
              </a:rPr>
              <a:t>27</a:t>
            </a:r>
            <a:r>
              <a:rPr lang="it-IT" altLang="zh-CN" sz="1600">
                <a:solidFill>
                  <a:srgbClr val="345A88"/>
                </a:solidFill>
                <a:latin typeface="Arial" charset="0"/>
                <a:ea typeface="宋体" charset="0"/>
              </a:rPr>
              <a:t> università (</a:t>
            </a:r>
            <a:r>
              <a:rPr lang="it-IT" altLang="zh-CN" sz="1600" b="1">
                <a:solidFill>
                  <a:srgbClr val="345A88"/>
                </a:solidFill>
                <a:latin typeface="Arial" charset="0"/>
                <a:ea typeface="宋体" charset="0"/>
              </a:rPr>
              <a:t>32%</a:t>
            </a:r>
            <a:r>
              <a:rPr lang="it-IT" altLang="zh-CN" sz="1600">
                <a:solidFill>
                  <a:srgbClr val="345A88"/>
                </a:solidFill>
                <a:latin typeface="Arial" charset="0"/>
                <a:ea typeface="宋体" charset="0"/>
              </a:rPr>
              <a:t> del totale) e circa </a:t>
            </a:r>
            <a:r>
              <a:rPr lang="it-IT" altLang="zh-CN" sz="1600" b="1">
                <a:solidFill>
                  <a:srgbClr val="345A88"/>
                </a:solidFill>
                <a:latin typeface="Arial" charset="0"/>
                <a:ea typeface="宋体" charset="0"/>
              </a:rPr>
              <a:t>950.000</a:t>
            </a:r>
            <a:r>
              <a:rPr lang="it-IT" altLang="zh-CN" sz="1600">
                <a:solidFill>
                  <a:srgbClr val="345A88"/>
                </a:solidFill>
                <a:latin typeface="Arial" charset="0"/>
                <a:ea typeface="宋体" charset="0"/>
              </a:rPr>
              <a:t> studenti (</a:t>
            </a:r>
            <a:r>
              <a:rPr lang="it-IT" altLang="zh-CN" sz="1600" b="1">
                <a:solidFill>
                  <a:srgbClr val="345A88"/>
                </a:solidFill>
                <a:latin typeface="Arial" charset="0"/>
                <a:ea typeface="宋体" charset="0"/>
              </a:rPr>
              <a:t>54% </a:t>
            </a:r>
            <a:r>
              <a:rPr lang="it-IT" altLang="zh-CN" sz="1600">
                <a:solidFill>
                  <a:srgbClr val="345A88"/>
                </a:solidFill>
                <a:latin typeface="Arial" charset="0"/>
                <a:ea typeface="宋体" charset="0"/>
              </a:rPr>
              <a:t>del totale).</a:t>
            </a:r>
          </a:p>
          <a:p>
            <a:pPr marL="0" lvl="1" algn="just">
              <a:spcAft>
                <a:spcPts val="600"/>
              </a:spcAft>
              <a:buClr>
                <a:srgbClr val="009900"/>
              </a:buClr>
            </a:pPr>
            <a:endParaRPr lang="it-IT" altLang="zh-CN" sz="1600">
              <a:solidFill>
                <a:srgbClr val="345A88"/>
              </a:solidFill>
              <a:latin typeface="Arial" charset="0"/>
              <a:ea typeface="宋体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CE78526-B3BC-6845-AE36-CA232C2D8EA3}" type="slidenum">
              <a:rPr lang="it-IT" sz="1200">
                <a:solidFill>
                  <a:srgbClr val="898989"/>
                </a:solidFill>
                <a:latin typeface="Calibri" charset="0"/>
              </a:rPr>
              <a:pPr eaLnBrk="1" hangingPunct="1"/>
              <a:t>19</a:t>
            </a:fld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9" t="22635" r="34489" b="7683"/>
          <a:stretch>
            <a:fillRect/>
          </a:stretch>
        </p:blipFill>
        <p:spPr bwMode="blackWhite">
          <a:xfrm>
            <a:off x="5861539" y="2924175"/>
            <a:ext cx="309782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ttangolo 14"/>
          <p:cNvSpPr/>
          <p:nvPr/>
        </p:nvSpPr>
        <p:spPr>
          <a:xfrm>
            <a:off x="184638" y="2924176"/>
            <a:ext cx="5451231" cy="346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0" hangingPunct="0">
              <a:spcAft>
                <a:spcPts val="600"/>
              </a:spcAft>
            </a:pPr>
            <a:r>
              <a:rPr lang="it-IT" altLang="zh-CN" sz="1800" b="1">
                <a:solidFill>
                  <a:srgbClr val="345A88"/>
                </a:solidFill>
                <a:ea typeface="宋体" charset="0"/>
                <a:cs typeface="宋体" charset="0"/>
              </a:rPr>
              <a:t>INTERVENTI REALIZZATI</a:t>
            </a:r>
          </a:p>
          <a:p>
            <a:pPr algn="just" eaLnBrk="0" hangingPunct="0">
              <a:spcAft>
                <a:spcPts val="600"/>
              </a:spcAft>
              <a:buClr>
                <a:srgbClr val="008000"/>
              </a:buClr>
              <a:buFont typeface="Wingdings" charset="0"/>
              <a:buChar char="ü"/>
            </a:pPr>
            <a:r>
              <a:rPr lang="it-IT" altLang="zh-CN" sz="1600">
                <a:solidFill>
                  <a:srgbClr val="345A88"/>
                </a:solidFill>
                <a:ea typeface="宋体" charset="0"/>
                <a:cs typeface="宋体" charset="0"/>
              </a:rPr>
              <a:t>completata e potenziata la </a:t>
            </a:r>
            <a:r>
              <a:rPr lang="it-IT" altLang="zh-CN" sz="1600" b="1">
                <a:solidFill>
                  <a:srgbClr val="345A88"/>
                </a:solidFill>
                <a:ea typeface="宋体" charset="0"/>
                <a:cs typeface="宋体" charset="0"/>
              </a:rPr>
              <a:t>copertura Internet</a:t>
            </a:r>
            <a:r>
              <a:rPr lang="it-IT" altLang="zh-CN" sz="1600">
                <a:solidFill>
                  <a:srgbClr val="345A88"/>
                </a:solidFill>
                <a:ea typeface="宋体" charset="0"/>
                <a:cs typeface="宋体" charset="0"/>
              </a:rPr>
              <a:t>;</a:t>
            </a:r>
          </a:p>
          <a:p>
            <a:pPr algn="just" eaLnBrk="0" hangingPunct="0">
              <a:spcAft>
                <a:spcPts val="600"/>
              </a:spcAft>
              <a:buClr>
                <a:srgbClr val="008000"/>
              </a:buClr>
              <a:buFont typeface="Wingdings" charset="0"/>
              <a:buChar char="ü"/>
            </a:pPr>
            <a:r>
              <a:rPr lang="it-IT" altLang="zh-CN" sz="1600">
                <a:solidFill>
                  <a:srgbClr val="345A88"/>
                </a:solidFill>
                <a:ea typeface="宋体" charset="0"/>
                <a:cs typeface="宋体" charset="0"/>
              </a:rPr>
              <a:t>adottata la </a:t>
            </a:r>
            <a:r>
              <a:rPr lang="it-IT" altLang="zh-CN" sz="1600" b="1">
                <a:solidFill>
                  <a:srgbClr val="345A88"/>
                </a:solidFill>
                <a:ea typeface="宋体" charset="0"/>
                <a:cs typeface="宋体" charset="0"/>
              </a:rPr>
              <a:t>verbalizzazione digitale </a:t>
            </a:r>
            <a:r>
              <a:rPr lang="it-IT" altLang="zh-CN" sz="1600">
                <a:solidFill>
                  <a:srgbClr val="345A88"/>
                </a:solidFill>
                <a:ea typeface="宋体" charset="0"/>
                <a:cs typeface="宋体" charset="0"/>
              </a:rPr>
              <a:t>degli esami per tutti gli studenti (completa digitalizzazione del processo, dalla definizione degli appelli, alla conservazione dei verbali);</a:t>
            </a:r>
          </a:p>
          <a:p>
            <a:pPr algn="just" eaLnBrk="0" hangingPunct="0">
              <a:spcAft>
                <a:spcPts val="600"/>
              </a:spcAft>
              <a:buClr>
                <a:srgbClr val="008000"/>
              </a:buClr>
              <a:buFont typeface="Wingdings" charset="0"/>
              <a:buChar char="ü"/>
            </a:pPr>
            <a:r>
              <a:rPr lang="it-IT" altLang="zh-CN" sz="1600">
                <a:solidFill>
                  <a:srgbClr val="345A88"/>
                </a:solidFill>
                <a:ea typeface="宋体" charset="0"/>
                <a:cs typeface="宋体" charset="0"/>
              </a:rPr>
              <a:t>introdotta la </a:t>
            </a:r>
            <a:r>
              <a:rPr lang="it-IT" altLang="zh-CN" sz="1600" b="1">
                <a:solidFill>
                  <a:srgbClr val="345A88"/>
                </a:solidFill>
                <a:ea typeface="宋体" charset="0"/>
                <a:cs typeface="宋体" charset="0"/>
              </a:rPr>
              <a:t>tecnologia VoIP</a:t>
            </a:r>
            <a:r>
              <a:rPr lang="it-IT" altLang="zh-CN" sz="1600">
                <a:solidFill>
                  <a:srgbClr val="345A88"/>
                </a:solidFill>
                <a:ea typeface="宋体" charset="0"/>
                <a:cs typeface="宋体" charset="0"/>
              </a:rPr>
              <a:t> per gli studenti e il personale, sia in modalità fissa che mobile;</a:t>
            </a:r>
          </a:p>
          <a:p>
            <a:pPr algn="just" eaLnBrk="0" hangingPunct="0">
              <a:spcAft>
                <a:spcPts val="600"/>
              </a:spcAft>
              <a:buClr>
                <a:srgbClr val="008000"/>
              </a:buClr>
              <a:buFont typeface="Wingdings" charset="0"/>
              <a:buChar char="ü"/>
            </a:pPr>
            <a:r>
              <a:rPr lang="it-IT" altLang="zh-CN" sz="1600">
                <a:solidFill>
                  <a:srgbClr val="345A88"/>
                </a:solidFill>
                <a:ea typeface="宋体" charset="0"/>
                <a:cs typeface="宋体" charset="0"/>
              </a:rPr>
              <a:t>introdotto il </a:t>
            </a:r>
            <a:r>
              <a:rPr lang="it-IT" altLang="zh-CN" sz="1600" b="1">
                <a:solidFill>
                  <a:srgbClr val="345A88"/>
                </a:solidFill>
                <a:ea typeface="宋体" charset="0"/>
                <a:cs typeface="宋体" charset="0"/>
              </a:rPr>
              <a:t>fascicolo personale dello studente </a:t>
            </a:r>
            <a:r>
              <a:rPr lang="it-IT" altLang="zh-CN" sz="1600">
                <a:solidFill>
                  <a:srgbClr val="345A88"/>
                </a:solidFill>
                <a:ea typeface="宋体" charset="0"/>
                <a:cs typeface="宋体" charset="0"/>
              </a:rPr>
              <a:t>in un formato condiviso e in linea con gli standard europei;</a:t>
            </a:r>
          </a:p>
          <a:p>
            <a:pPr algn="just" eaLnBrk="0" hangingPunct="0">
              <a:spcAft>
                <a:spcPts val="600"/>
              </a:spcAft>
              <a:buClr>
                <a:srgbClr val="008000"/>
              </a:buClr>
              <a:buFont typeface="Wingdings" charset="0"/>
              <a:buChar char="ü"/>
            </a:pPr>
            <a:r>
              <a:rPr lang="it-IT" altLang="zh-CN" sz="1600">
                <a:solidFill>
                  <a:srgbClr val="345A88"/>
                </a:solidFill>
                <a:ea typeface="宋体" charset="0"/>
                <a:cs typeface="宋体" charset="0"/>
              </a:rPr>
              <a:t>introdotta la </a:t>
            </a:r>
            <a:r>
              <a:rPr lang="it-IT" altLang="zh-CN" sz="1600" b="1">
                <a:solidFill>
                  <a:srgbClr val="345A88"/>
                </a:solidFill>
                <a:ea typeface="宋体" charset="0"/>
                <a:cs typeface="宋体" charset="0"/>
              </a:rPr>
              <a:t>cooperazione applicativa </a:t>
            </a:r>
            <a:r>
              <a:rPr lang="it-IT" altLang="zh-CN" sz="1600">
                <a:solidFill>
                  <a:srgbClr val="345A88"/>
                </a:solidFill>
                <a:ea typeface="宋体" charset="0"/>
                <a:cs typeface="宋体" charset="0"/>
              </a:rPr>
              <a:t>per l’automazione dei flussi informativi (tra gli atenei – foglio di congedo – e tra gli atenei e il MIUR – anagrafe studenti).</a:t>
            </a:r>
          </a:p>
        </p:txBody>
      </p:sp>
    </p:spTree>
    <p:extLst>
      <p:ext uri="{BB962C8B-B14F-4D97-AF65-F5344CB8AC3E}">
        <p14:creationId xmlns:p14="http://schemas.microsoft.com/office/powerpoint/2010/main" val="337799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3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177" y="287869"/>
            <a:ext cx="396600" cy="402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hape 312"/>
          <p:cNvCxnSpPr/>
          <p:nvPr/>
        </p:nvCxnSpPr>
        <p:spPr>
          <a:xfrm>
            <a:off x="0" y="930442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1A7C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xfrm>
            <a:off x="843615" y="190335"/>
            <a:ext cx="7843185" cy="655804"/>
          </a:xfrm>
        </p:spPr>
        <p:txBody>
          <a:bodyPr>
            <a:noAutofit/>
          </a:bodyPr>
          <a:lstStyle/>
          <a:p>
            <a:pPr algn="l"/>
            <a:r>
              <a:rPr lang="it-IT" sz="3600" b="1" dirty="0" smtClean="0"/>
              <a:t>Di cosa vi parlo</a:t>
            </a:r>
            <a:endParaRPr lang="it-IT" sz="3600" b="1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Ottobre 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Semplificare/complicare i processi amministrativi con il digitale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6D88-AC6B-954B-94B6-910A8EF5828B}" type="slidenum">
              <a:rPr lang="it-IT" smtClean="0"/>
              <a:t>2</a:t>
            </a:fld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Mi presento</a:t>
            </a:r>
          </a:p>
          <a:p>
            <a:r>
              <a:rPr lang="it-IT" dirty="0" smtClean="0"/>
              <a:t>I processi amministrativi e l’agenda digitale</a:t>
            </a:r>
          </a:p>
          <a:p>
            <a:r>
              <a:rPr lang="it-IT" dirty="0" smtClean="0"/>
              <a:t>Sistemi per semplificare i processi</a:t>
            </a:r>
          </a:p>
          <a:p>
            <a:r>
              <a:rPr lang="it-IT" dirty="0" smtClean="0"/>
              <a:t>Tecniche per semplificare i processi</a:t>
            </a:r>
          </a:p>
          <a:p>
            <a:r>
              <a:rPr lang="it-IT" dirty="0" smtClean="0"/>
              <a:t>L’esperienza del Tavolo Tecnico Università Digitale</a:t>
            </a:r>
          </a:p>
        </p:txBody>
      </p:sp>
    </p:spTree>
    <p:extLst>
      <p:ext uri="{BB962C8B-B14F-4D97-AF65-F5344CB8AC3E}">
        <p14:creationId xmlns:p14="http://schemas.microsoft.com/office/powerpoint/2010/main" val="3254057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3" descr="Segu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6"/>
            <a:ext cx="91440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le 1"/>
          <p:cNvSpPr>
            <a:spLocks noGrp="1"/>
          </p:cNvSpPr>
          <p:nvPr>
            <p:ph type="title" idx="4294967295"/>
          </p:nvPr>
        </p:nvSpPr>
        <p:spPr>
          <a:xfrm>
            <a:off x="703385" y="260350"/>
            <a:ext cx="8229600" cy="4286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sz="3200" b="1" dirty="0" smtClean="0">
                <a:solidFill>
                  <a:schemeClr val="tx2"/>
                </a:solidFill>
                <a:latin typeface="Calibri" charset="0"/>
              </a:rPr>
              <a:t>Linee guida </a:t>
            </a:r>
            <a:endParaRPr lang="it-IT" sz="3200" b="1" dirty="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4AF5B91-D0FB-E94D-932D-BBF613E16CD3}" type="slidenum">
              <a:rPr lang="it-IT" sz="1200">
                <a:solidFill>
                  <a:srgbClr val="898989"/>
                </a:solidFill>
                <a:latin typeface="Calibri" charset="0"/>
              </a:rPr>
              <a:pPr eaLnBrk="1" hangingPunct="1"/>
              <a:t>20</a:t>
            </a:fld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1681" name="Rectangle 1"/>
          <p:cNvSpPr>
            <a:spLocks noChangeArrowheads="1"/>
          </p:cNvSpPr>
          <p:nvPr/>
        </p:nvSpPr>
        <p:spPr bwMode="blackWhite">
          <a:xfrm>
            <a:off x="252047" y="1423989"/>
            <a:ext cx="8573966" cy="430847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0" tIns="0" rIns="0" bIns="0" anchor="ctr">
            <a:spAutoFit/>
          </a:bodyPr>
          <a:lstStyle/>
          <a:p>
            <a:pPr algn="just" eaLnBrk="0" hangingPunct="0">
              <a:lnSpc>
                <a:spcPct val="150000"/>
              </a:lnSpc>
              <a:spcAft>
                <a:spcPts val="1200"/>
              </a:spcAft>
            </a:pPr>
            <a:r>
              <a:rPr lang="en-US" altLang="zh-CN" sz="1600" dirty="0">
                <a:solidFill>
                  <a:srgbClr val="345A88"/>
                </a:solidFill>
                <a:ea typeface="宋体" charset="0"/>
                <a:cs typeface="宋体" charset="0"/>
              </a:rPr>
              <a:t>Per </a:t>
            </a:r>
            <a:r>
              <a:rPr lang="en-US" altLang="zh-CN" sz="1600" dirty="0" err="1">
                <a:solidFill>
                  <a:srgbClr val="345A88"/>
                </a:solidFill>
                <a:ea typeface="宋体" charset="0"/>
                <a:cs typeface="宋体" charset="0"/>
              </a:rPr>
              <a:t>favorire</a:t>
            </a:r>
            <a:r>
              <a:rPr lang="en-US" altLang="zh-CN" sz="1600" dirty="0">
                <a:solidFill>
                  <a:srgbClr val="345A88"/>
                </a:solidFill>
                <a:ea typeface="宋体" charset="0"/>
                <a:cs typeface="宋体" charset="0"/>
              </a:rPr>
              <a:t> la </a:t>
            </a:r>
            <a:r>
              <a:rPr lang="en-US" altLang="zh-CN" sz="1600" dirty="0" err="1">
                <a:solidFill>
                  <a:srgbClr val="345A88"/>
                </a:solidFill>
                <a:ea typeface="宋体" charset="0"/>
                <a:cs typeface="宋体" charset="0"/>
              </a:rPr>
              <a:t>diffusione</a:t>
            </a:r>
            <a:r>
              <a:rPr lang="en-US" altLang="zh-CN" sz="1600" dirty="0">
                <a:solidFill>
                  <a:srgbClr val="345A88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sz="1600" dirty="0" err="1">
                <a:solidFill>
                  <a:srgbClr val="345A88"/>
                </a:solidFill>
                <a:ea typeface="宋体" charset="0"/>
                <a:cs typeface="宋体" charset="0"/>
              </a:rPr>
              <a:t>dei</a:t>
            </a:r>
            <a:r>
              <a:rPr lang="en-US" altLang="zh-CN" sz="1600" dirty="0">
                <a:solidFill>
                  <a:srgbClr val="345A88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sz="1600" dirty="0" err="1">
                <a:solidFill>
                  <a:srgbClr val="345A88"/>
                </a:solidFill>
                <a:ea typeface="宋体" charset="0"/>
                <a:cs typeface="宋体" charset="0"/>
              </a:rPr>
              <a:t>risultati</a:t>
            </a:r>
            <a:r>
              <a:rPr lang="en-US" altLang="zh-CN" sz="1600" dirty="0">
                <a:solidFill>
                  <a:srgbClr val="345A88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sz="1600" dirty="0" err="1">
                <a:solidFill>
                  <a:srgbClr val="345A88"/>
                </a:solidFill>
                <a:ea typeface="宋体" charset="0"/>
                <a:cs typeface="宋体" charset="0"/>
              </a:rPr>
              <a:t>conseguiti</a:t>
            </a:r>
            <a:r>
              <a:rPr lang="en-US" altLang="zh-CN" sz="1600" dirty="0">
                <a:solidFill>
                  <a:srgbClr val="345A88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sz="1600" dirty="0" err="1">
                <a:solidFill>
                  <a:srgbClr val="345A88"/>
                </a:solidFill>
                <a:ea typeface="宋体" charset="0"/>
                <a:cs typeface="宋体" charset="0"/>
              </a:rPr>
              <a:t>all'intero</a:t>
            </a:r>
            <a:r>
              <a:rPr lang="en-US" altLang="zh-CN" sz="1600" dirty="0">
                <a:solidFill>
                  <a:srgbClr val="345A88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sz="1600" dirty="0" err="1">
                <a:solidFill>
                  <a:srgbClr val="345A88"/>
                </a:solidFill>
                <a:ea typeface="宋体" charset="0"/>
                <a:cs typeface="宋体" charset="0"/>
              </a:rPr>
              <a:t>sistema</a:t>
            </a:r>
            <a:r>
              <a:rPr lang="en-US" altLang="zh-CN" sz="1600" dirty="0">
                <a:solidFill>
                  <a:srgbClr val="345A88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sz="1600" dirty="0" err="1">
                <a:solidFill>
                  <a:srgbClr val="345A88"/>
                </a:solidFill>
                <a:ea typeface="宋体" charset="0"/>
                <a:cs typeface="宋体" charset="0"/>
              </a:rPr>
              <a:t>universitario</a:t>
            </a:r>
            <a:r>
              <a:rPr lang="en-US" altLang="zh-CN" sz="1600" dirty="0">
                <a:solidFill>
                  <a:srgbClr val="345A88"/>
                </a:solidFill>
                <a:ea typeface="宋体" charset="0"/>
                <a:cs typeface="宋体" charset="0"/>
              </a:rPr>
              <a:t> le </a:t>
            </a:r>
            <a:r>
              <a:rPr lang="en-US" altLang="zh-CN" sz="1600" dirty="0" err="1">
                <a:solidFill>
                  <a:srgbClr val="345A88"/>
                </a:solidFill>
                <a:ea typeface="宋体" charset="0"/>
                <a:cs typeface="宋体" charset="0"/>
              </a:rPr>
              <a:t>università</a:t>
            </a:r>
            <a:r>
              <a:rPr lang="en-US" altLang="zh-CN" sz="1600" dirty="0">
                <a:solidFill>
                  <a:srgbClr val="345A88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sz="1600" dirty="0" err="1">
                <a:solidFill>
                  <a:srgbClr val="345A88"/>
                </a:solidFill>
                <a:ea typeface="宋体" charset="0"/>
                <a:cs typeface="宋体" charset="0"/>
              </a:rPr>
              <a:t>partecipanti</a:t>
            </a:r>
            <a:r>
              <a:rPr lang="en-US" altLang="zh-CN" sz="1600" dirty="0">
                <a:solidFill>
                  <a:srgbClr val="345A88"/>
                </a:solidFill>
                <a:ea typeface="宋体" charset="0"/>
                <a:cs typeface="宋体" charset="0"/>
              </a:rPr>
              <a:t> al </a:t>
            </a:r>
            <a:r>
              <a:rPr lang="en-US" altLang="zh-CN" sz="1600" dirty="0" err="1">
                <a:solidFill>
                  <a:srgbClr val="345A88"/>
                </a:solidFill>
                <a:ea typeface="宋体" charset="0"/>
                <a:cs typeface="宋体" charset="0"/>
              </a:rPr>
              <a:t>progetto</a:t>
            </a:r>
            <a:r>
              <a:rPr lang="en-US" altLang="zh-CN" sz="1600" dirty="0">
                <a:solidFill>
                  <a:srgbClr val="345A88"/>
                </a:solidFill>
                <a:ea typeface="宋体" charset="0"/>
                <a:cs typeface="宋体" charset="0"/>
              </a:rPr>
              <a:t>, </a:t>
            </a:r>
            <a:r>
              <a:rPr lang="en-US" altLang="zh-CN" sz="1600" dirty="0" err="1">
                <a:solidFill>
                  <a:srgbClr val="345A88"/>
                </a:solidFill>
                <a:ea typeface="宋体" charset="0"/>
                <a:cs typeface="宋体" charset="0"/>
              </a:rPr>
              <a:t>attraverso</a:t>
            </a:r>
            <a:r>
              <a:rPr lang="en-US" altLang="zh-CN" sz="1600" dirty="0">
                <a:solidFill>
                  <a:srgbClr val="345A88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sz="1600" dirty="0" err="1">
                <a:solidFill>
                  <a:srgbClr val="345A88"/>
                </a:solidFill>
                <a:ea typeface="宋体" charset="0"/>
                <a:cs typeface="宋体" charset="0"/>
              </a:rPr>
              <a:t>l’istituzione</a:t>
            </a:r>
            <a:r>
              <a:rPr lang="en-US" altLang="zh-CN" sz="1600" dirty="0">
                <a:solidFill>
                  <a:srgbClr val="345A88"/>
                </a:solidFill>
                <a:ea typeface="宋体" charset="0"/>
                <a:cs typeface="宋体" charset="0"/>
              </a:rPr>
              <a:t> di un </a:t>
            </a:r>
            <a:r>
              <a:rPr lang="en-US" altLang="zh-CN" sz="1600" b="1" dirty="0" err="1">
                <a:solidFill>
                  <a:srgbClr val="345A88"/>
                </a:solidFill>
                <a:ea typeface="宋体" charset="0"/>
                <a:cs typeface="宋体" charset="0"/>
              </a:rPr>
              <a:t>tavolo</a:t>
            </a:r>
            <a:r>
              <a:rPr lang="en-US" altLang="zh-CN" sz="1600" b="1" dirty="0">
                <a:solidFill>
                  <a:srgbClr val="345A88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sz="1600" b="1" dirty="0" err="1">
                <a:solidFill>
                  <a:srgbClr val="345A88"/>
                </a:solidFill>
                <a:ea typeface="宋体" charset="0"/>
                <a:cs typeface="宋体" charset="0"/>
              </a:rPr>
              <a:t>tecnico</a:t>
            </a:r>
            <a:r>
              <a:rPr lang="en-US" altLang="zh-CN" sz="1600" b="1" dirty="0">
                <a:solidFill>
                  <a:srgbClr val="345A88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sz="1600" dirty="0" err="1">
                <a:solidFill>
                  <a:srgbClr val="345A88"/>
                </a:solidFill>
                <a:ea typeface="宋体" charset="0"/>
                <a:cs typeface="宋体" charset="0"/>
              </a:rPr>
              <a:t>coordinato</a:t>
            </a:r>
            <a:r>
              <a:rPr lang="en-US" altLang="zh-CN" sz="1600" dirty="0">
                <a:solidFill>
                  <a:srgbClr val="345A88"/>
                </a:solidFill>
                <a:ea typeface="宋体" charset="0"/>
                <a:cs typeface="宋体" charset="0"/>
              </a:rPr>
              <a:t> dal DDI e </a:t>
            </a:r>
            <a:r>
              <a:rPr lang="en-US" altLang="zh-CN" sz="1600" dirty="0" err="1">
                <a:solidFill>
                  <a:srgbClr val="345A88"/>
                </a:solidFill>
                <a:ea typeface="宋体" charset="0"/>
                <a:cs typeface="宋体" charset="0"/>
              </a:rPr>
              <a:t>il</a:t>
            </a:r>
            <a:r>
              <a:rPr lang="en-US" altLang="zh-CN" sz="1600" dirty="0">
                <a:solidFill>
                  <a:srgbClr val="345A88"/>
                </a:solidFill>
                <a:ea typeface="宋体" charset="0"/>
                <a:cs typeface="宋体" charset="0"/>
              </a:rPr>
              <a:t> MIUR, </a:t>
            </a:r>
            <a:r>
              <a:rPr lang="en-US" altLang="zh-CN" sz="1600" dirty="0" err="1">
                <a:solidFill>
                  <a:srgbClr val="345A88"/>
                </a:solidFill>
                <a:ea typeface="宋体" charset="0"/>
                <a:cs typeface="宋体" charset="0"/>
              </a:rPr>
              <a:t>hanno</a:t>
            </a:r>
            <a:r>
              <a:rPr lang="en-US" altLang="zh-CN" sz="1600" dirty="0">
                <a:solidFill>
                  <a:srgbClr val="345A88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sz="1600" dirty="0" err="1">
                <a:solidFill>
                  <a:srgbClr val="345A88"/>
                </a:solidFill>
                <a:ea typeface="宋体" charset="0"/>
                <a:cs typeface="宋体" charset="0"/>
              </a:rPr>
              <a:t>elaborato</a:t>
            </a:r>
            <a:r>
              <a:rPr lang="en-US" altLang="zh-CN" sz="1600" dirty="0">
                <a:solidFill>
                  <a:srgbClr val="345A88"/>
                </a:solidFill>
                <a:ea typeface="宋体" charset="0"/>
                <a:cs typeface="宋体" charset="0"/>
              </a:rPr>
              <a:t> e </a:t>
            </a:r>
            <a:r>
              <a:rPr lang="en-US" altLang="zh-CN" sz="1600" dirty="0" err="1">
                <a:solidFill>
                  <a:srgbClr val="345A88"/>
                </a:solidFill>
                <a:ea typeface="宋体" charset="0"/>
                <a:cs typeface="宋体" charset="0"/>
              </a:rPr>
              <a:t>approvato</a:t>
            </a:r>
            <a:r>
              <a:rPr lang="en-US" altLang="zh-CN" sz="1600" dirty="0">
                <a:solidFill>
                  <a:srgbClr val="345A88"/>
                </a:solidFill>
                <a:ea typeface="宋体" charset="0"/>
                <a:cs typeface="宋体" charset="0"/>
              </a:rPr>
              <a:t> apposite </a:t>
            </a:r>
            <a:r>
              <a:rPr lang="en-US" altLang="zh-CN" sz="1600" b="1" dirty="0" err="1">
                <a:solidFill>
                  <a:srgbClr val="345A88"/>
                </a:solidFill>
                <a:ea typeface="宋体" charset="0"/>
                <a:cs typeface="宋体" charset="0"/>
              </a:rPr>
              <a:t>linee</a:t>
            </a:r>
            <a:r>
              <a:rPr lang="en-US" altLang="zh-CN" sz="1600" b="1" dirty="0">
                <a:solidFill>
                  <a:srgbClr val="345A88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sz="1600" b="1" dirty="0" err="1">
                <a:solidFill>
                  <a:srgbClr val="345A88"/>
                </a:solidFill>
                <a:ea typeface="宋体" charset="0"/>
                <a:cs typeface="宋体" charset="0"/>
              </a:rPr>
              <a:t>guida</a:t>
            </a:r>
            <a:r>
              <a:rPr lang="en-US" altLang="zh-CN" sz="1600" b="1" dirty="0">
                <a:solidFill>
                  <a:srgbClr val="345A88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sz="1600" dirty="0">
                <a:solidFill>
                  <a:srgbClr val="345A88"/>
                </a:solidFill>
                <a:ea typeface="宋体" charset="0"/>
                <a:cs typeface="宋体" charset="0"/>
              </a:rPr>
              <a:t>per la </a:t>
            </a:r>
            <a:r>
              <a:rPr lang="en-US" altLang="zh-CN" sz="1600" dirty="0" err="1">
                <a:solidFill>
                  <a:srgbClr val="345A88"/>
                </a:solidFill>
                <a:ea typeface="宋体" charset="0"/>
                <a:cs typeface="宋体" charset="0"/>
              </a:rPr>
              <a:t>digitalizzazione</a:t>
            </a:r>
            <a:r>
              <a:rPr lang="en-US" altLang="zh-CN" sz="1600" dirty="0">
                <a:solidFill>
                  <a:srgbClr val="345A88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sz="1600" dirty="0" err="1">
                <a:solidFill>
                  <a:srgbClr val="345A88"/>
                </a:solidFill>
                <a:ea typeface="宋体" charset="0"/>
                <a:cs typeface="宋体" charset="0"/>
              </a:rPr>
              <a:t>dei</a:t>
            </a:r>
            <a:r>
              <a:rPr lang="en-US" altLang="zh-CN" sz="1600" dirty="0">
                <a:solidFill>
                  <a:srgbClr val="345A88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sz="1600" dirty="0" err="1">
                <a:solidFill>
                  <a:srgbClr val="345A88"/>
                </a:solidFill>
                <a:ea typeface="宋体" charset="0"/>
                <a:cs typeface="宋体" charset="0"/>
              </a:rPr>
              <a:t>principali</a:t>
            </a:r>
            <a:r>
              <a:rPr lang="en-US" altLang="zh-CN" sz="1600" dirty="0">
                <a:solidFill>
                  <a:srgbClr val="345A88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sz="1600" dirty="0" err="1">
                <a:solidFill>
                  <a:srgbClr val="345A88"/>
                </a:solidFill>
                <a:ea typeface="宋体" charset="0"/>
                <a:cs typeface="宋体" charset="0"/>
              </a:rPr>
              <a:t>processi</a:t>
            </a:r>
            <a:r>
              <a:rPr lang="en-US" altLang="zh-CN" sz="1600" dirty="0">
                <a:solidFill>
                  <a:srgbClr val="345A88"/>
                </a:solidFill>
                <a:ea typeface="宋体" charset="0"/>
                <a:cs typeface="宋体" charset="0"/>
              </a:rPr>
              <a:t> e </a:t>
            </a:r>
            <a:r>
              <a:rPr lang="en-US" altLang="zh-CN" sz="1600" dirty="0" err="1">
                <a:solidFill>
                  <a:srgbClr val="345A88"/>
                </a:solidFill>
                <a:ea typeface="宋体" charset="0"/>
                <a:cs typeface="宋体" charset="0"/>
              </a:rPr>
              <a:t>servizi</a:t>
            </a:r>
            <a:r>
              <a:rPr lang="en-US" altLang="zh-CN" sz="1600" dirty="0">
                <a:solidFill>
                  <a:srgbClr val="345A88"/>
                </a:solidFill>
                <a:ea typeface="宋体" charset="0"/>
                <a:cs typeface="宋体" charset="0"/>
              </a:rPr>
              <a:t>:</a:t>
            </a:r>
          </a:p>
          <a:p>
            <a:pPr algn="just" eaLnBrk="0" hangingPunct="0">
              <a:spcAft>
                <a:spcPts val="1200"/>
              </a:spcAft>
              <a:buClr>
                <a:srgbClr val="008000"/>
              </a:buClr>
              <a:buFont typeface="Wingdings" charset="0"/>
              <a:buChar char="q"/>
            </a:pPr>
            <a:r>
              <a:rPr lang="en-US" altLang="zh-CN" sz="1600" dirty="0" smtClean="0">
                <a:solidFill>
                  <a:srgbClr val="345A88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sz="1600" dirty="0" err="1" smtClean="0">
                <a:solidFill>
                  <a:srgbClr val="345A88"/>
                </a:solidFill>
                <a:ea typeface="宋体" charset="0"/>
                <a:cs typeface="宋体" charset="0"/>
              </a:rPr>
              <a:t>verbalizzazione</a:t>
            </a:r>
            <a:r>
              <a:rPr lang="en-US" altLang="zh-CN" sz="1600" dirty="0" smtClean="0">
                <a:solidFill>
                  <a:srgbClr val="345A88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sz="1600" dirty="0" err="1">
                <a:solidFill>
                  <a:srgbClr val="345A88"/>
                </a:solidFill>
                <a:ea typeface="宋体" charset="0"/>
                <a:cs typeface="宋体" charset="0"/>
              </a:rPr>
              <a:t>digitale</a:t>
            </a:r>
            <a:r>
              <a:rPr lang="en-US" altLang="zh-CN" sz="1600" dirty="0">
                <a:solidFill>
                  <a:srgbClr val="345A88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sz="1600" dirty="0" err="1">
                <a:solidFill>
                  <a:srgbClr val="345A88"/>
                </a:solidFill>
                <a:ea typeface="宋体" charset="0"/>
                <a:cs typeface="宋体" charset="0"/>
              </a:rPr>
              <a:t>degli</a:t>
            </a:r>
            <a:r>
              <a:rPr lang="en-US" altLang="zh-CN" sz="1600" dirty="0">
                <a:solidFill>
                  <a:srgbClr val="345A88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sz="1600" dirty="0" err="1">
                <a:solidFill>
                  <a:srgbClr val="345A88"/>
                </a:solidFill>
                <a:ea typeface="宋体" charset="0"/>
                <a:cs typeface="宋体" charset="0"/>
              </a:rPr>
              <a:t>esami</a:t>
            </a:r>
            <a:endParaRPr lang="it-IT" altLang="zh-CN" sz="1600" dirty="0">
              <a:solidFill>
                <a:srgbClr val="345A88"/>
              </a:solidFill>
              <a:ea typeface="宋体" charset="0"/>
              <a:cs typeface="宋体" charset="0"/>
            </a:endParaRPr>
          </a:p>
          <a:p>
            <a:pPr algn="just" eaLnBrk="0" hangingPunct="0">
              <a:spcAft>
                <a:spcPts val="1200"/>
              </a:spcAft>
              <a:buClr>
                <a:srgbClr val="008000"/>
              </a:buClr>
              <a:buFont typeface="Wingdings" charset="0"/>
              <a:buChar char="q"/>
            </a:pPr>
            <a:r>
              <a:rPr lang="it-IT" altLang="zh-CN" sz="1600" dirty="0" smtClean="0">
                <a:solidFill>
                  <a:srgbClr val="345A88"/>
                </a:solidFill>
                <a:ea typeface="宋体" charset="0"/>
                <a:cs typeface="宋体" charset="0"/>
              </a:rPr>
              <a:t> iscrizione/immatricolazione </a:t>
            </a:r>
            <a:r>
              <a:rPr lang="it-IT" altLang="zh-CN" sz="1600" dirty="0">
                <a:solidFill>
                  <a:srgbClr val="345A88"/>
                </a:solidFill>
                <a:ea typeface="宋体" charset="0"/>
                <a:cs typeface="宋体" charset="0"/>
              </a:rPr>
              <a:t>online</a:t>
            </a:r>
          </a:p>
          <a:p>
            <a:pPr algn="just" eaLnBrk="0" hangingPunct="0">
              <a:spcAft>
                <a:spcPts val="1200"/>
              </a:spcAft>
              <a:buClr>
                <a:srgbClr val="008000"/>
              </a:buClr>
              <a:buFont typeface="Wingdings" charset="0"/>
              <a:buChar char="q"/>
            </a:pPr>
            <a:r>
              <a:rPr lang="it-IT" altLang="zh-CN" sz="1600" dirty="0" smtClean="0">
                <a:solidFill>
                  <a:srgbClr val="345A88"/>
                </a:solidFill>
                <a:ea typeface="宋体" charset="0"/>
                <a:cs typeface="宋体" charset="0"/>
              </a:rPr>
              <a:t> fascicolo </a:t>
            </a:r>
            <a:r>
              <a:rPr lang="it-IT" altLang="zh-CN" sz="1600" dirty="0">
                <a:solidFill>
                  <a:srgbClr val="345A88"/>
                </a:solidFill>
                <a:ea typeface="宋体" charset="0"/>
                <a:cs typeface="宋体" charset="0"/>
              </a:rPr>
              <a:t>dello studente</a:t>
            </a:r>
          </a:p>
          <a:p>
            <a:pPr algn="just" eaLnBrk="0" hangingPunct="0">
              <a:spcAft>
                <a:spcPts val="1200"/>
              </a:spcAft>
              <a:buClr>
                <a:srgbClr val="008000"/>
              </a:buClr>
              <a:buFont typeface="Wingdings" charset="0"/>
              <a:buChar char="q"/>
            </a:pPr>
            <a:r>
              <a:rPr lang="it-IT" altLang="zh-CN" sz="1600" dirty="0" smtClean="0">
                <a:solidFill>
                  <a:srgbClr val="345A88"/>
                </a:solidFill>
                <a:ea typeface="宋体" charset="0"/>
                <a:cs typeface="宋体" charset="0"/>
              </a:rPr>
              <a:t> cooperazione </a:t>
            </a:r>
            <a:r>
              <a:rPr lang="it-IT" altLang="zh-CN" sz="1600" dirty="0">
                <a:solidFill>
                  <a:srgbClr val="345A88"/>
                </a:solidFill>
                <a:ea typeface="宋体" charset="0"/>
                <a:cs typeface="宋体" charset="0"/>
              </a:rPr>
              <a:t>applicativa</a:t>
            </a:r>
          </a:p>
          <a:p>
            <a:pPr algn="just" eaLnBrk="0" hangingPunct="0">
              <a:spcAft>
                <a:spcPts val="1200"/>
              </a:spcAft>
              <a:buClr>
                <a:srgbClr val="008000"/>
              </a:buClr>
              <a:buFont typeface="Wingdings" charset="0"/>
              <a:buChar char="q"/>
            </a:pPr>
            <a:r>
              <a:rPr lang="it-IT" altLang="zh-CN" sz="1600" dirty="0" smtClean="0">
                <a:solidFill>
                  <a:srgbClr val="345A88"/>
                </a:solidFill>
                <a:ea typeface="宋体" charset="0"/>
                <a:cs typeface="宋体" charset="0"/>
              </a:rPr>
              <a:t> adozione </a:t>
            </a:r>
            <a:r>
              <a:rPr lang="it-IT" altLang="zh-CN" sz="1600" dirty="0">
                <a:solidFill>
                  <a:srgbClr val="345A88"/>
                </a:solidFill>
                <a:ea typeface="宋体" charset="0"/>
                <a:cs typeface="宋体" charset="0"/>
              </a:rPr>
              <a:t>di sistemi VoIP</a:t>
            </a:r>
          </a:p>
          <a:p>
            <a:pPr algn="just" eaLnBrk="0" hangingPunct="0">
              <a:spcAft>
                <a:spcPts val="1200"/>
              </a:spcAft>
              <a:buClr>
                <a:srgbClr val="008000"/>
              </a:buClr>
              <a:buFont typeface="Wingdings" charset="0"/>
              <a:buChar char="q"/>
            </a:pPr>
            <a:r>
              <a:rPr lang="it-IT" altLang="zh-CN" sz="1600" dirty="0" smtClean="0">
                <a:solidFill>
                  <a:srgbClr val="345A88"/>
                </a:solidFill>
                <a:ea typeface="宋体" charset="0"/>
                <a:cs typeface="宋体" charset="0"/>
              </a:rPr>
              <a:t> autenticazione </a:t>
            </a:r>
            <a:r>
              <a:rPr lang="it-IT" altLang="zh-CN" sz="1600" dirty="0">
                <a:solidFill>
                  <a:srgbClr val="345A88"/>
                </a:solidFill>
                <a:ea typeface="宋体" charset="0"/>
                <a:cs typeface="宋体" charset="0"/>
              </a:rPr>
              <a:t>federata</a:t>
            </a:r>
          </a:p>
          <a:p>
            <a:pPr algn="just" eaLnBrk="0" hangingPunct="0">
              <a:spcAft>
                <a:spcPts val="1200"/>
              </a:spcAft>
              <a:buClr>
                <a:srgbClr val="008000"/>
              </a:buClr>
              <a:buFont typeface="Wingdings" charset="0"/>
              <a:buChar char="q"/>
            </a:pPr>
            <a:r>
              <a:rPr lang="it-IT" altLang="zh-CN" sz="1600" dirty="0" smtClean="0">
                <a:solidFill>
                  <a:srgbClr val="345A88"/>
                </a:solidFill>
                <a:ea typeface="宋体" charset="0"/>
                <a:cs typeface="宋体" charset="0"/>
              </a:rPr>
              <a:t> digitalizzazione </a:t>
            </a:r>
            <a:r>
              <a:rPr lang="it-IT" altLang="zh-CN" sz="1600" dirty="0">
                <a:solidFill>
                  <a:srgbClr val="345A88"/>
                </a:solidFill>
                <a:ea typeface="宋体" charset="0"/>
                <a:cs typeface="宋体" charset="0"/>
              </a:rPr>
              <a:t>delle tesi di laurea</a:t>
            </a:r>
          </a:p>
          <a:p>
            <a:pPr algn="just" eaLnBrk="0" hangingPunct="0">
              <a:spcAft>
                <a:spcPts val="1200"/>
              </a:spcAft>
              <a:buClr>
                <a:srgbClr val="008000"/>
              </a:buClr>
              <a:buFont typeface="Wingdings" charset="0"/>
              <a:buChar char="q"/>
            </a:pPr>
            <a:r>
              <a:rPr lang="it-IT" altLang="zh-CN" sz="1600" dirty="0" smtClean="0">
                <a:solidFill>
                  <a:srgbClr val="345A88"/>
                </a:solidFill>
                <a:ea typeface="宋体" charset="0"/>
                <a:cs typeface="宋体" charset="0"/>
              </a:rPr>
              <a:t> pagamenti </a:t>
            </a:r>
            <a:r>
              <a:rPr lang="it-IT" altLang="zh-CN" sz="1600" dirty="0">
                <a:solidFill>
                  <a:srgbClr val="345A88"/>
                </a:solidFill>
                <a:ea typeface="宋体" charset="0"/>
                <a:cs typeface="宋体" charset="0"/>
              </a:rPr>
              <a:t>online</a:t>
            </a:r>
          </a:p>
        </p:txBody>
      </p:sp>
      <p:sp>
        <p:nvSpPr>
          <p:cNvPr id="11270" name="CasellaDiTesto 10"/>
          <p:cNvSpPr txBox="1">
            <a:spLocks noChangeArrowheads="1"/>
          </p:cNvSpPr>
          <p:nvPr/>
        </p:nvSpPr>
        <p:spPr bwMode="auto">
          <a:xfrm>
            <a:off x="4904643" y="5157788"/>
            <a:ext cx="3588726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355600"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l">
              <a:spcAft>
                <a:spcPts val="1200"/>
              </a:spcAft>
              <a:buClr>
                <a:srgbClr val="008000"/>
              </a:buClr>
              <a:buFont typeface="Wingdings" charset="0"/>
              <a:buChar char="ü"/>
            </a:pPr>
            <a:r>
              <a:rPr lang="it-IT" altLang="zh-CN" sz="1800" b="1" dirty="0" smtClean="0">
                <a:solidFill>
                  <a:srgbClr val="345A88"/>
                </a:solidFill>
                <a:latin typeface="Arial" charset="0"/>
                <a:ea typeface="宋体" charset="0"/>
              </a:rPr>
              <a:t>DL 18 ottobre 2012 N. 179</a:t>
            </a:r>
            <a:endParaRPr lang="it-IT" altLang="zh-CN" sz="1800" b="1" dirty="0">
              <a:solidFill>
                <a:srgbClr val="345A88"/>
              </a:solidFill>
              <a:latin typeface="Arial" charset="0"/>
              <a:ea typeface="宋体" charset="0"/>
            </a:endParaRPr>
          </a:p>
          <a:p>
            <a:pPr algn="l">
              <a:spcAft>
                <a:spcPts val="1200"/>
              </a:spcAft>
              <a:buClr>
                <a:srgbClr val="008000"/>
              </a:buClr>
              <a:buFont typeface="Wingdings" charset="0"/>
              <a:buChar char="ü"/>
            </a:pPr>
            <a:r>
              <a:rPr lang="it-IT" altLang="zh-CN" sz="1800" b="1" dirty="0">
                <a:solidFill>
                  <a:srgbClr val="345A88"/>
                </a:solidFill>
                <a:latin typeface="Arial" charset="0"/>
                <a:ea typeface="宋体" charset="0"/>
              </a:rPr>
              <a:t>Agenda digitale</a:t>
            </a:r>
          </a:p>
          <a:p>
            <a:pPr algn="l">
              <a:spcAft>
                <a:spcPts val="1200"/>
              </a:spcAft>
              <a:buClr>
                <a:srgbClr val="008000"/>
              </a:buClr>
              <a:buFont typeface="Wingdings" charset="0"/>
              <a:buChar char="ü"/>
            </a:pPr>
            <a:r>
              <a:rPr lang="it-IT" altLang="zh-CN" sz="1800" b="1" dirty="0">
                <a:solidFill>
                  <a:srgbClr val="345A88"/>
                </a:solidFill>
                <a:latin typeface="Arial" charset="0"/>
                <a:ea typeface="宋体" charset="0"/>
              </a:rPr>
              <a:t>Tavolo tecnico permanente</a:t>
            </a:r>
          </a:p>
        </p:txBody>
      </p:sp>
      <p:sp>
        <p:nvSpPr>
          <p:cNvPr id="13" name="Freccia a destra 12"/>
          <p:cNvSpPr/>
          <p:nvPr/>
        </p:nvSpPr>
        <p:spPr>
          <a:xfrm>
            <a:off x="3249247" y="5341938"/>
            <a:ext cx="1623646" cy="863600"/>
          </a:xfrm>
          <a:prstGeom prst="rightArrow">
            <a:avLst/>
          </a:prstGeom>
          <a:gradFill>
            <a:gsLst>
              <a:gs pos="35000">
                <a:srgbClr val="008000"/>
              </a:gs>
              <a:gs pos="50000">
                <a:srgbClr val="66FF66"/>
              </a:gs>
              <a:gs pos="65000">
                <a:srgbClr val="008000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spcAft>
                <a:spcPts val="1200"/>
              </a:spcAft>
              <a:defRPr/>
            </a:pPr>
            <a:r>
              <a:rPr lang="it-IT" altLang="zh-CN" sz="1800" b="1" dirty="0">
                <a:solidFill>
                  <a:schemeClr val="tx1"/>
                </a:solidFill>
                <a:latin typeface="Arial" charset="0"/>
                <a:cs typeface="Arial" charset="0"/>
              </a:rPr>
              <a:t>Attuazione</a:t>
            </a:r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4" cstate="print"/>
          <a:srcRect l="36964" t="17348" r="35361" b="12747"/>
          <a:stretch>
            <a:fillRect/>
          </a:stretch>
        </p:blipFill>
        <p:spPr bwMode="blackWhite">
          <a:xfrm>
            <a:off x="4572001" y="2852936"/>
            <a:ext cx="1075723" cy="16550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5400000" sx="1000" sy="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 prstMaterial="metal">
            <a:bevelT/>
            <a:bevelB/>
          </a:sp3d>
        </p:spPr>
      </p:pic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5" cstate="print"/>
          <a:srcRect l="38067" t="15750" r="37028" b="22235"/>
          <a:stretch>
            <a:fillRect/>
          </a:stretch>
        </p:blipFill>
        <p:spPr bwMode="blackWhite">
          <a:xfrm>
            <a:off x="6566068" y="2852936"/>
            <a:ext cx="1091877" cy="1656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  <a:bevelB/>
          </a:sp3d>
        </p:spPr>
      </p:pic>
    </p:spTree>
    <p:extLst>
      <p:ext uri="{BB962C8B-B14F-4D97-AF65-F5344CB8AC3E}">
        <p14:creationId xmlns:p14="http://schemas.microsoft.com/office/powerpoint/2010/main" val="1254670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662672" y="2604151"/>
            <a:ext cx="7853840" cy="31849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badi MT Condensed Ligh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badi MT Condensed Ligh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badi MT Condensed Ligh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badi MT Condensed Ligh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Abadi MT Condensed Ligh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it-IT" sz="3200" dirty="0" err="1">
                <a:latin typeface="Trebuchet MS"/>
                <a:cs typeface="Trebuchet MS"/>
              </a:rPr>
              <a:t>luca.mainetti@</a:t>
            </a:r>
            <a:r>
              <a:rPr lang="it-IT" sz="3200" dirty="0" err="1" smtClean="0">
                <a:latin typeface="Trebuchet MS"/>
                <a:cs typeface="Trebuchet MS"/>
              </a:rPr>
              <a:t>unisalento.it</a:t>
            </a:r>
            <a:endParaRPr lang="it-IT" sz="3200" b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it-IT" sz="3200" dirty="0" err="1">
                <a:solidFill>
                  <a:srgbClr val="000000"/>
                </a:solidFill>
                <a:latin typeface="Trebuchet MS"/>
                <a:cs typeface="Trebuchet MS"/>
              </a:rPr>
              <a:t>www.unisalento.it</a:t>
            </a:r>
            <a:r>
              <a:rPr lang="it-IT" sz="3200" dirty="0">
                <a:solidFill>
                  <a:srgbClr val="000000"/>
                </a:solidFill>
                <a:latin typeface="Trebuchet MS"/>
                <a:cs typeface="Trebuchet MS"/>
              </a:rPr>
              <a:t>/</a:t>
            </a:r>
            <a:r>
              <a:rPr lang="it-IT" sz="3200" dirty="0" err="1">
                <a:solidFill>
                  <a:srgbClr val="000000"/>
                </a:solidFill>
                <a:latin typeface="Trebuchet MS"/>
                <a:cs typeface="Trebuchet MS"/>
              </a:rPr>
              <a:t>people</a:t>
            </a:r>
            <a:r>
              <a:rPr lang="it-IT" sz="3200" dirty="0">
                <a:solidFill>
                  <a:srgbClr val="000000"/>
                </a:solidFill>
                <a:latin typeface="Trebuchet MS"/>
                <a:cs typeface="Trebuchet MS"/>
              </a:rPr>
              <a:t>/</a:t>
            </a:r>
            <a:r>
              <a:rPr lang="it-IT" sz="3200" dirty="0" err="1">
                <a:solidFill>
                  <a:srgbClr val="000000"/>
                </a:solidFill>
                <a:latin typeface="Trebuchet MS"/>
                <a:cs typeface="Trebuchet MS"/>
              </a:rPr>
              <a:t>luca.mainetti</a:t>
            </a:r>
            <a:endParaRPr lang="it-IT" sz="3200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it-IT" sz="3200" dirty="0">
                <a:solidFill>
                  <a:srgbClr val="000000"/>
                </a:solidFill>
                <a:latin typeface="Trebuchet MS"/>
                <a:cs typeface="Trebuchet MS"/>
              </a:rPr>
              <a:t>3356614327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it-IT" sz="3200" dirty="0" err="1" smtClean="0">
                <a:solidFill>
                  <a:srgbClr val="000000"/>
                </a:solidFill>
                <a:latin typeface="Trebuchet MS"/>
                <a:cs typeface="Trebuchet MS"/>
              </a:rPr>
              <a:t>Dip</a:t>
            </a:r>
            <a:r>
              <a:rPr lang="it-IT" sz="3200" dirty="0" smtClean="0">
                <a:solidFill>
                  <a:srgbClr val="000000"/>
                </a:solidFill>
                <a:latin typeface="Trebuchet MS"/>
                <a:cs typeface="Trebuchet MS"/>
              </a:rPr>
              <a:t>. Ingegneria dell’Innovazione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it-IT" sz="3200" dirty="0" smtClean="0">
                <a:solidFill>
                  <a:srgbClr val="000000"/>
                </a:solidFill>
                <a:latin typeface="Trebuchet MS"/>
                <a:cs typeface="Trebuchet MS"/>
              </a:rPr>
              <a:t>Università del Salento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72" y="615247"/>
            <a:ext cx="3199130" cy="101981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/>
          <a:srcRect b="35109"/>
          <a:stretch/>
        </p:blipFill>
        <p:spPr>
          <a:xfrm>
            <a:off x="4575990" y="637857"/>
            <a:ext cx="4165600" cy="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20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l">
              <a:buClr>
                <a:srgbClr val="000000"/>
              </a:buClr>
              <a:buSzPct val="25000"/>
            </a:pPr>
            <a:fld id="{00000000-1234-1234-1234-123412341234}" type="slidenum">
              <a:rPr lang="en" sz="140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algn="l">
                <a:buClr>
                  <a:srgbClr val="000000"/>
                </a:buClr>
                <a:buSzPct val="25000"/>
              </a:pPr>
              <a:t>22</a:t>
            </a:fld>
            <a:endParaRPr lang="en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" name="Gruppo 4"/>
          <p:cNvGrpSpPr>
            <a:grpSpLocks noChangeAspect="1"/>
          </p:cNvGrpSpPr>
          <p:nvPr/>
        </p:nvGrpSpPr>
        <p:grpSpPr>
          <a:xfrm>
            <a:off x="387544" y="413230"/>
            <a:ext cx="8472190" cy="6231789"/>
            <a:chOff x="480140" y="413230"/>
            <a:chExt cx="8472190" cy="6231789"/>
          </a:xfrm>
        </p:grpSpPr>
        <p:sp>
          <p:nvSpPr>
            <p:cNvPr id="6" name="Rettangolo arrotondato 5"/>
            <p:cNvSpPr/>
            <p:nvPr/>
          </p:nvSpPr>
          <p:spPr>
            <a:xfrm>
              <a:off x="1440429" y="5607219"/>
              <a:ext cx="6551619" cy="1037800"/>
            </a:xfrm>
            <a:prstGeom prst="roundRect">
              <a:avLst/>
            </a:prstGeom>
            <a:solidFill>
              <a:srgbClr val="B9CDE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t" anchorCtr="0"/>
            <a:lstStyle/>
            <a:p>
              <a:pPr algn="ctr"/>
              <a:r>
                <a:rPr lang="it-IT" sz="1100" b="1" dirty="0" smtClean="0">
                  <a:solidFill>
                    <a:srgbClr val="10253F"/>
                  </a:solidFill>
                </a:rPr>
                <a:t>Infrastrutture</a:t>
              </a:r>
              <a:br>
                <a:rPr lang="it-IT" sz="1100" b="1" dirty="0" smtClean="0">
                  <a:solidFill>
                    <a:srgbClr val="10253F"/>
                  </a:solidFill>
                </a:rPr>
              </a:br>
              <a:r>
                <a:rPr lang="it-IT" sz="1100" b="1" dirty="0" smtClean="0">
                  <a:solidFill>
                    <a:srgbClr val="10253F"/>
                  </a:solidFill>
                </a:rPr>
                <a:t>materiali</a:t>
              </a:r>
              <a:endParaRPr lang="it-IT" sz="1100" b="1" dirty="0">
                <a:solidFill>
                  <a:srgbClr val="10253F"/>
                </a:solidFill>
              </a:endParaRPr>
            </a:p>
          </p:txBody>
        </p:sp>
        <p:sp>
          <p:nvSpPr>
            <p:cNvPr id="7" name="Rettangolo arrotondato 6"/>
            <p:cNvSpPr/>
            <p:nvPr/>
          </p:nvSpPr>
          <p:spPr>
            <a:xfrm>
              <a:off x="1440429" y="4458497"/>
              <a:ext cx="6551619" cy="10378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t" anchorCtr="0"/>
            <a:lstStyle/>
            <a:p>
              <a:pPr algn="ctr"/>
              <a:r>
                <a:rPr lang="it-IT" sz="1100" b="1" dirty="0" smtClean="0">
                  <a:solidFill>
                    <a:srgbClr val="10253F"/>
                  </a:solidFill>
                </a:rPr>
                <a:t>Infrastrutture</a:t>
              </a:r>
              <a:br>
                <a:rPr lang="it-IT" sz="1100" b="1" dirty="0" smtClean="0">
                  <a:solidFill>
                    <a:srgbClr val="10253F"/>
                  </a:solidFill>
                </a:rPr>
              </a:br>
              <a:r>
                <a:rPr lang="it-IT" sz="1100" b="1" dirty="0" smtClean="0">
                  <a:solidFill>
                    <a:srgbClr val="10253F"/>
                  </a:solidFill>
                </a:rPr>
                <a:t>immateriali</a:t>
              </a:r>
              <a:endParaRPr lang="it-IT" sz="1100" b="1" dirty="0">
                <a:solidFill>
                  <a:srgbClr val="10253F"/>
                </a:solidFill>
              </a:endParaRPr>
            </a:p>
          </p:txBody>
        </p:sp>
        <p:sp>
          <p:nvSpPr>
            <p:cNvPr id="8" name="Rettangolo arrotondato 7"/>
            <p:cNvSpPr/>
            <p:nvPr/>
          </p:nvSpPr>
          <p:spPr>
            <a:xfrm>
              <a:off x="480140" y="1703851"/>
              <a:ext cx="867354" cy="494116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it-IT" sz="2000" b="1" dirty="0" smtClean="0">
                  <a:solidFill>
                    <a:schemeClr val="tx2">
                      <a:lumMod val="50000"/>
                    </a:schemeClr>
                  </a:solidFill>
                </a:rPr>
                <a:t>Sicurezza</a:t>
              </a:r>
              <a:endParaRPr lang="it-IT" sz="2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9" name="Rettangolo arrotondato 8"/>
            <p:cNvSpPr/>
            <p:nvPr/>
          </p:nvSpPr>
          <p:spPr>
            <a:xfrm>
              <a:off x="8084976" y="1690621"/>
              <a:ext cx="867354" cy="4941168"/>
            </a:xfrm>
            <a:prstGeom prst="roundRect">
              <a:avLst/>
            </a:prstGeom>
            <a:solidFill>
              <a:srgbClr val="B9CDE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it-IT" sz="2000" b="1" dirty="0" smtClean="0">
                  <a:solidFill>
                    <a:srgbClr val="10253F"/>
                  </a:solidFill>
                </a:rPr>
                <a:t>Strumenti di  </a:t>
              </a:r>
              <a:r>
                <a:rPr lang="it-IT" sz="2000" b="1" dirty="0" err="1" smtClean="0">
                  <a:solidFill>
                    <a:srgbClr val="10253F"/>
                  </a:solidFill>
                </a:rPr>
                <a:t>governance</a:t>
              </a:r>
              <a:r>
                <a:rPr lang="it-IT" sz="2000" b="1" dirty="0" smtClean="0">
                  <a:solidFill>
                    <a:srgbClr val="10253F"/>
                  </a:solidFill>
                </a:rPr>
                <a:t> IT</a:t>
              </a:r>
              <a:endParaRPr lang="it-IT" sz="2000" b="1" dirty="0">
                <a:solidFill>
                  <a:srgbClr val="10253F"/>
                </a:solidFill>
              </a:endParaRPr>
            </a:p>
          </p:txBody>
        </p:sp>
        <p:sp>
          <p:nvSpPr>
            <p:cNvPr id="10" name="Rettangolo arrotondato 9"/>
            <p:cNvSpPr/>
            <p:nvPr/>
          </p:nvSpPr>
          <p:spPr>
            <a:xfrm>
              <a:off x="2090941" y="5746624"/>
              <a:ext cx="1239077" cy="77447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 dirty="0" smtClean="0">
                  <a:solidFill>
                    <a:srgbClr val="10253F"/>
                  </a:solidFill>
                </a:rPr>
                <a:t>Connettività</a:t>
              </a:r>
              <a:endParaRPr lang="it-IT" sz="1400" b="1" dirty="0">
                <a:solidFill>
                  <a:srgbClr val="10253F"/>
                </a:solidFill>
              </a:endParaRPr>
            </a:p>
          </p:txBody>
        </p:sp>
        <p:sp>
          <p:nvSpPr>
            <p:cNvPr id="11" name="Rettangolo arrotondato 10"/>
            <p:cNvSpPr/>
            <p:nvPr/>
          </p:nvSpPr>
          <p:spPr>
            <a:xfrm>
              <a:off x="3482418" y="5746624"/>
              <a:ext cx="1239077" cy="77447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 dirty="0" smtClean="0">
                  <a:solidFill>
                    <a:srgbClr val="10253F"/>
                  </a:solidFill>
                </a:rPr>
                <a:t>Data Center</a:t>
              </a:r>
              <a:endParaRPr lang="it-IT" sz="1400" b="1" dirty="0">
                <a:solidFill>
                  <a:srgbClr val="10253F"/>
                </a:solidFill>
              </a:endParaRPr>
            </a:p>
          </p:txBody>
        </p:sp>
        <p:sp>
          <p:nvSpPr>
            <p:cNvPr id="12" name="Rettangolo arrotondato 11"/>
            <p:cNvSpPr/>
            <p:nvPr/>
          </p:nvSpPr>
          <p:spPr>
            <a:xfrm>
              <a:off x="4873895" y="5746624"/>
              <a:ext cx="1239077" cy="77447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 dirty="0" err="1" smtClean="0">
                  <a:solidFill>
                    <a:srgbClr val="10253F"/>
                  </a:solidFill>
                </a:rPr>
                <a:t>Cloud</a:t>
              </a:r>
              <a:r>
                <a:rPr lang="it-IT" sz="1400" b="1" dirty="0" smtClean="0">
                  <a:solidFill>
                    <a:srgbClr val="10253F"/>
                  </a:solidFill>
                </a:rPr>
                <a:t> </a:t>
              </a:r>
              <a:r>
                <a:rPr lang="it-IT" sz="1400" b="1" dirty="0" err="1" smtClean="0">
                  <a:solidFill>
                    <a:srgbClr val="10253F"/>
                  </a:solidFill>
                </a:rPr>
                <a:t>IaaS</a:t>
              </a:r>
              <a:endParaRPr lang="it-IT" sz="1400" b="1" dirty="0">
                <a:solidFill>
                  <a:srgbClr val="10253F"/>
                </a:solidFill>
              </a:endParaRPr>
            </a:p>
          </p:txBody>
        </p:sp>
        <p:sp>
          <p:nvSpPr>
            <p:cNvPr id="13" name="Rettangolo arrotondato 12"/>
            <p:cNvSpPr/>
            <p:nvPr/>
          </p:nvSpPr>
          <p:spPr>
            <a:xfrm>
              <a:off x="6273407" y="5746623"/>
              <a:ext cx="1239077" cy="77447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 dirty="0" smtClean="0">
                  <a:solidFill>
                    <a:srgbClr val="10253F"/>
                  </a:solidFill>
                </a:rPr>
                <a:t>Schemi Open </a:t>
              </a:r>
              <a:r>
                <a:rPr lang="it-IT" sz="1400" b="1" dirty="0" err="1" smtClean="0">
                  <a:solidFill>
                    <a:srgbClr val="10253F"/>
                  </a:solidFill>
                </a:rPr>
                <a:t>linked</a:t>
              </a:r>
              <a:r>
                <a:rPr lang="it-IT" sz="1400" b="1" dirty="0" smtClean="0">
                  <a:solidFill>
                    <a:srgbClr val="10253F"/>
                  </a:solidFill>
                </a:rPr>
                <a:t> data</a:t>
              </a:r>
              <a:endParaRPr lang="it-IT" sz="1400" b="1" dirty="0">
                <a:solidFill>
                  <a:srgbClr val="10253F"/>
                </a:solidFill>
              </a:endParaRPr>
            </a:p>
          </p:txBody>
        </p:sp>
        <p:sp>
          <p:nvSpPr>
            <p:cNvPr id="14" name="Rettangolo arrotondato 13"/>
            <p:cNvSpPr/>
            <p:nvPr/>
          </p:nvSpPr>
          <p:spPr>
            <a:xfrm>
              <a:off x="2090941" y="4613391"/>
              <a:ext cx="1239077" cy="77447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 dirty="0" smtClean="0">
                  <a:solidFill>
                    <a:srgbClr val="10253F"/>
                  </a:solidFill>
                </a:rPr>
                <a:t>SPID</a:t>
              </a:r>
              <a:endParaRPr lang="it-IT" sz="1400" b="1" dirty="0">
                <a:solidFill>
                  <a:srgbClr val="10253F"/>
                </a:solidFill>
              </a:endParaRPr>
            </a:p>
          </p:txBody>
        </p:sp>
        <p:sp>
          <p:nvSpPr>
            <p:cNvPr id="15" name="Rettangolo arrotondato 14"/>
            <p:cNvSpPr/>
            <p:nvPr/>
          </p:nvSpPr>
          <p:spPr>
            <a:xfrm>
              <a:off x="3482418" y="4613391"/>
              <a:ext cx="1239077" cy="77447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 dirty="0" err="1" smtClean="0">
                  <a:solidFill>
                    <a:srgbClr val="10253F"/>
                  </a:solidFill>
                </a:rPr>
                <a:t>PagoPA</a:t>
              </a:r>
              <a:endParaRPr lang="it-IT" sz="1400" b="1" dirty="0">
                <a:solidFill>
                  <a:srgbClr val="10253F"/>
                </a:solidFill>
              </a:endParaRPr>
            </a:p>
          </p:txBody>
        </p:sp>
        <p:sp>
          <p:nvSpPr>
            <p:cNvPr id="16" name="Rettangolo arrotondato 15"/>
            <p:cNvSpPr/>
            <p:nvPr/>
          </p:nvSpPr>
          <p:spPr>
            <a:xfrm>
              <a:off x="4855921" y="4613391"/>
              <a:ext cx="1239077" cy="77447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 dirty="0" smtClean="0">
                  <a:solidFill>
                    <a:srgbClr val="10253F"/>
                  </a:solidFill>
                </a:rPr>
                <a:t>ANPR</a:t>
              </a:r>
              <a:endParaRPr lang="it-IT" sz="1400" b="1" dirty="0">
                <a:solidFill>
                  <a:srgbClr val="10253F"/>
                </a:solidFill>
              </a:endParaRPr>
            </a:p>
          </p:txBody>
        </p:sp>
        <p:cxnSp>
          <p:nvCxnSpPr>
            <p:cNvPr id="17" name="Connettore 1 16"/>
            <p:cNvCxnSpPr/>
            <p:nvPr/>
          </p:nvCxnSpPr>
          <p:spPr>
            <a:xfrm>
              <a:off x="7609808" y="6133864"/>
              <a:ext cx="320288" cy="0"/>
            </a:xfrm>
            <a:prstGeom prst="line">
              <a:avLst/>
            </a:prstGeom>
            <a:ln w="28575" cmpd="sng">
              <a:solidFill>
                <a:srgbClr val="00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/>
          </p:nvCxnSpPr>
          <p:spPr>
            <a:xfrm>
              <a:off x="7574436" y="5109058"/>
              <a:ext cx="320288" cy="0"/>
            </a:xfrm>
            <a:prstGeom prst="line">
              <a:avLst/>
            </a:prstGeom>
            <a:ln w="28575" cmpd="sng">
              <a:solidFill>
                <a:srgbClr val="00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ttangolo arrotondato 18"/>
            <p:cNvSpPr/>
            <p:nvPr/>
          </p:nvSpPr>
          <p:spPr>
            <a:xfrm>
              <a:off x="1445685" y="1579934"/>
              <a:ext cx="6551619" cy="276967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t" anchorCtr="0"/>
            <a:lstStyle/>
            <a:p>
              <a:pPr algn="ctr"/>
              <a:r>
                <a:rPr lang="it-IT" sz="1600" b="1" dirty="0" smtClean="0">
                  <a:solidFill>
                    <a:srgbClr val="000000"/>
                  </a:solidFill>
                </a:rPr>
                <a:t>Ecosistema applicativo per l’università</a:t>
              </a:r>
              <a:endParaRPr lang="it-IT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20" name="Rettangolo arrotondato 19"/>
            <p:cNvSpPr/>
            <p:nvPr/>
          </p:nvSpPr>
          <p:spPr>
            <a:xfrm>
              <a:off x="1432975" y="413230"/>
              <a:ext cx="6551619" cy="1037800"/>
            </a:xfrm>
            <a:prstGeom prst="roundRect">
              <a:avLst/>
            </a:prstGeom>
            <a:solidFill>
              <a:srgbClr val="FCD5B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t" anchorCtr="0"/>
            <a:lstStyle/>
            <a:p>
              <a:pPr algn="ctr"/>
              <a:r>
                <a:rPr lang="it-IT" sz="1600" b="1" dirty="0" smtClean="0">
                  <a:solidFill>
                    <a:schemeClr val="tx1"/>
                  </a:solidFill>
                </a:rPr>
                <a:t>Front end</a:t>
              </a:r>
              <a:endParaRPr lang="it-IT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Rettangolo 20"/>
            <p:cNvSpPr/>
            <p:nvPr/>
          </p:nvSpPr>
          <p:spPr>
            <a:xfrm>
              <a:off x="2725969" y="3717489"/>
              <a:ext cx="4057976" cy="52369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 err="1" smtClean="0">
                  <a:solidFill>
                    <a:srgbClr val="000000"/>
                  </a:solidFill>
                </a:rPr>
                <a:t>Microservice</a:t>
              </a:r>
              <a:r>
                <a:rPr lang="it-IT" b="1" dirty="0">
                  <a:solidFill>
                    <a:srgbClr val="000000"/>
                  </a:solidFill>
                </a:rPr>
                <a:t> </a:t>
              </a:r>
              <a:r>
                <a:rPr lang="it-IT" b="1" dirty="0" err="1" smtClean="0">
                  <a:solidFill>
                    <a:srgbClr val="000000"/>
                  </a:solidFill>
                </a:rPr>
                <a:t>cloud</a:t>
              </a:r>
              <a:r>
                <a:rPr lang="it-IT" b="1" dirty="0" smtClean="0">
                  <a:solidFill>
                    <a:srgbClr val="000000"/>
                  </a:solidFill>
                </a:rPr>
                <a:t> </a:t>
              </a:r>
              <a:r>
                <a:rPr lang="it-IT" b="1" dirty="0" err="1" smtClean="0">
                  <a:solidFill>
                    <a:srgbClr val="000000"/>
                  </a:solidFill>
                </a:rPr>
                <a:t>architecture</a:t>
              </a:r>
              <a:endParaRPr lang="it-IT" b="1" dirty="0">
                <a:solidFill>
                  <a:srgbClr val="000000"/>
                </a:solidFill>
              </a:endParaRPr>
            </a:p>
          </p:txBody>
        </p:sp>
        <p:sp>
          <p:nvSpPr>
            <p:cNvPr id="22" name="Rettangolo 21"/>
            <p:cNvSpPr/>
            <p:nvPr/>
          </p:nvSpPr>
          <p:spPr>
            <a:xfrm>
              <a:off x="2725969" y="3064432"/>
              <a:ext cx="4057976" cy="52369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 err="1" smtClean="0">
                  <a:solidFill>
                    <a:srgbClr val="000000"/>
                  </a:solidFill>
                </a:rPr>
                <a:t>Workflow</a:t>
              </a:r>
              <a:r>
                <a:rPr lang="it-IT" b="1" dirty="0" smtClean="0">
                  <a:solidFill>
                    <a:srgbClr val="000000"/>
                  </a:solidFill>
                </a:rPr>
                <a:t> and </a:t>
              </a:r>
              <a:r>
                <a:rPr lang="it-IT" b="1" dirty="0" err="1" smtClean="0">
                  <a:solidFill>
                    <a:srgbClr val="000000"/>
                  </a:solidFill>
                </a:rPr>
                <a:t>document</a:t>
              </a:r>
              <a:r>
                <a:rPr lang="it-IT" b="1" dirty="0" smtClean="0">
                  <a:solidFill>
                    <a:srgbClr val="000000"/>
                  </a:solidFill>
                </a:rPr>
                <a:t> management</a:t>
              </a:r>
              <a:endParaRPr lang="it-IT" b="1" dirty="0">
                <a:solidFill>
                  <a:srgbClr val="000000"/>
                </a:solidFill>
              </a:endParaRPr>
            </a:p>
          </p:txBody>
        </p:sp>
        <p:sp>
          <p:nvSpPr>
            <p:cNvPr id="23" name="Rettangolo 22"/>
            <p:cNvSpPr/>
            <p:nvPr/>
          </p:nvSpPr>
          <p:spPr>
            <a:xfrm>
              <a:off x="2725969" y="2395886"/>
              <a:ext cx="4057976" cy="52369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>
                  <a:solidFill>
                    <a:srgbClr val="000000"/>
                  </a:solidFill>
                </a:rPr>
                <a:t>Business </a:t>
              </a:r>
              <a:r>
                <a:rPr lang="it-IT" b="1" dirty="0" err="1">
                  <a:solidFill>
                    <a:srgbClr val="000000"/>
                  </a:solidFill>
                </a:rPr>
                <a:t>logic</a:t>
              </a:r>
              <a:endParaRPr lang="it-IT" b="1" dirty="0">
                <a:solidFill>
                  <a:srgbClr val="000000"/>
                </a:solidFill>
              </a:endParaRPr>
            </a:p>
          </p:txBody>
        </p:sp>
        <p:grpSp>
          <p:nvGrpSpPr>
            <p:cNvPr id="24" name="Gruppo 23"/>
            <p:cNvGrpSpPr/>
            <p:nvPr/>
          </p:nvGrpSpPr>
          <p:grpSpPr>
            <a:xfrm>
              <a:off x="3469409" y="1905215"/>
              <a:ext cx="480143" cy="552631"/>
              <a:chOff x="3330017" y="1905215"/>
              <a:chExt cx="480143" cy="552631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39" name="Rettangolo 38"/>
              <p:cNvSpPr/>
              <p:nvPr/>
            </p:nvSpPr>
            <p:spPr>
              <a:xfrm>
                <a:off x="3330017" y="2261477"/>
                <a:ext cx="480143" cy="196369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0" name="Ovale 39"/>
              <p:cNvSpPr/>
              <p:nvPr/>
            </p:nvSpPr>
            <p:spPr>
              <a:xfrm>
                <a:off x="3482418" y="1905215"/>
                <a:ext cx="172859" cy="201364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41" name="Connettore 1 40"/>
              <p:cNvCxnSpPr>
                <a:stCxn id="40" idx="4"/>
                <a:endCxn id="39" idx="0"/>
              </p:cNvCxnSpPr>
              <p:nvPr/>
            </p:nvCxnSpPr>
            <p:spPr>
              <a:xfrm>
                <a:off x="3568848" y="2106579"/>
                <a:ext cx="1241" cy="154898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o 24"/>
            <p:cNvGrpSpPr/>
            <p:nvPr/>
          </p:nvGrpSpPr>
          <p:grpSpPr>
            <a:xfrm>
              <a:off x="4530658" y="1905215"/>
              <a:ext cx="480143" cy="552631"/>
              <a:chOff x="3330017" y="1905215"/>
              <a:chExt cx="480143" cy="552631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36" name="Rettangolo 35"/>
              <p:cNvSpPr/>
              <p:nvPr/>
            </p:nvSpPr>
            <p:spPr>
              <a:xfrm>
                <a:off x="3330017" y="2261477"/>
                <a:ext cx="480143" cy="196369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7" name="Ovale 36"/>
              <p:cNvSpPr/>
              <p:nvPr/>
            </p:nvSpPr>
            <p:spPr>
              <a:xfrm>
                <a:off x="3482418" y="1905215"/>
                <a:ext cx="172859" cy="201364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38" name="Connettore 1 37"/>
              <p:cNvCxnSpPr>
                <a:stCxn id="37" idx="4"/>
                <a:endCxn id="36" idx="0"/>
              </p:cNvCxnSpPr>
              <p:nvPr/>
            </p:nvCxnSpPr>
            <p:spPr>
              <a:xfrm>
                <a:off x="3568848" y="2106579"/>
                <a:ext cx="1241" cy="154898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o 25"/>
            <p:cNvGrpSpPr/>
            <p:nvPr/>
          </p:nvGrpSpPr>
          <p:grpSpPr>
            <a:xfrm>
              <a:off x="5596877" y="1905215"/>
              <a:ext cx="480143" cy="552631"/>
              <a:chOff x="3330017" y="1905215"/>
              <a:chExt cx="480143" cy="552631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33" name="Rettangolo 32"/>
              <p:cNvSpPr/>
              <p:nvPr/>
            </p:nvSpPr>
            <p:spPr>
              <a:xfrm>
                <a:off x="3330017" y="2261477"/>
                <a:ext cx="480143" cy="196369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4" name="Ovale 33"/>
              <p:cNvSpPr/>
              <p:nvPr/>
            </p:nvSpPr>
            <p:spPr>
              <a:xfrm>
                <a:off x="3482418" y="1905215"/>
                <a:ext cx="172859" cy="201364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35" name="Connettore 1 34"/>
              <p:cNvCxnSpPr>
                <a:stCxn id="34" idx="4"/>
                <a:endCxn id="33" idx="0"/>
              </p:cNvCxnSpPr>
              <p:nvPr/>
            </p:nvCxnSpPr>
            <p:spPr>
              <a:xfrm>
                <a:off x="3568848" y="2106579"/>
                <a:ext cx="1241" cy="154898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CasellaDiTesto 26"/>
            <p:cNvSpPr txBox="1"/>
            <p:nvPr/>
          </p:nvSpPr>
          <p:spPr>
            <a:xfrm>
              <a:off x="3482418" y="1579934"/>
              <a:ext cx="4610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API</a:t>
              </a:r>
              <a:endParaRPr lang="it-IT" sz="1600" dirty="0"/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4530658" y="1579934"/>
              <a:ext cx="4610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API</a:t>
              </a:r>
              <a:endParaRPr lang="it-IT" sz="1600" dirty="0"/>
            </a:p>
          </p:txBody>
        </p:sp>
        <p:sp>
          <p:nvSpPr>
            <p:cNvPr id="29" name="CasellaDiTesto 28"/>
            <p:cNvSpPr txBox="1"/>
            <p:nvPr/>
          </p:nvSpPr>
          <p:spPr>
            <a:xfrm>
              <a:off x="5615936" y="1579934"/>
              <a:ext cx="4610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API</a:t>
              </a:r>
              <a:endParaRPr lang="it-IT" sz="1600" dirty="0"/>
            </a:p>
          </p:txBody>
        </p:sp>
        <p:sp>
          <p:nvSpPr>
            <p:cNvPr id="30" name="Rettangolo 29"/>
            <p:cNvSpPr/>
            <p:nvPr/>
          </p:nvSpPr>
          <p:spPr>
            <a:xfrm>
              <a:off x="2654071" y="809942"/>
              <a:ext cx="1876587" cy="52369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 smtClean="0">
                  <a:solidFill>
                    <a:schemeClr val="tx1"/>
                  </a:solidFill>
                </a:rPr>
                <a:t>Mobile Interface</a:t>
              </a:r>
              <a:endParaRPr lang="it-IT" b="1" dirty="0">
                <a:solidFill>
                  <a:schemeClr val="tx1"/>
                </a:solidFill>
              </a:endParaRPr>
            </a:p>
          </p:txBody>
        </p:sp>
        <p:sp>
          <p:nvSpPr>
            <p:cNvPr id="31" name="Rettangolo 30"/>
            <p:cNvSpPr/>
            <p:nvPr/>
          </p:nvSpPr>
          <p:spPr>
            <a:xfrm>
              <a:off x="4907358" y="809942"/>
              <a:ext cx="1876587" cy="52369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 smtClean="0">
                  <a:solidFill>
                    <a:schemeClr val="tx1"/>
                  </a:solidFill>
                </a:rPr>
                <a:t>Web Interface</a:t>
              </a:r>
              <a:endParaRPr lang="it-IT" b="1" dirty="0">
                <a:solidFill>
                  <a:schemeClr val="tx1"/>
                </a:solidFill>
              </a:endParaRPr>
            </a:p>
          </p:txBody>
        </p:sp>
        <p:sp>
          <p:nvSpPr>
            <p:cNvPr id="32" name="CasellaDiTesto 31"/>
            <p:cNvSpPr txBox="1"/>
            <p:nvPr/>
          </p:nvSpPr>
          <p:spPr>
            <a:xfrm>
              <a:off x="3264884" y="413230"/>
              <a:ext cx="28691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smtClean="0"/>
                <a:t>UTENTI E STAKEHOLDER</a:t>
              </a:r>
              <a:endParaRPr lang="it-IT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63803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3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177" y="287869"/>
            <a:ext cx="396600" cy="402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hape 312"/>
          <p:cNvCxnSpPr/>
          <p:nvPr/>
        </p:nvCxnSpPr>
        <p:spPr>
          <a:xfrm>
            <a:off x="0" y="930442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1A7C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xfrm>
            <a:off x="843615" y="190335"/>
            <a:ext cx="7843185" cy="655804"/>
          </a:xfrm>
        </p:spPr>
        <p:txBody>
          <a:bodyPr>
            <a:noAutofit/>
          </a:bodyPr>
          <a:lstStyle/>
          <a:p>
            <a:pPr algn="l"/>
            <a:r>
              <a:rPr lang="it-IT" sz="3600" b="1" dirty="0" smtClean="0"/>
              <a:t>Il mio percorso</a:t>
            </a:r>
            <a:endParaRPr lang="it-IT" sz="3600" b="1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Ottobre 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Semplificare/complicare i processi amministrativi con il digitale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6D88-AC6B-954B-94B6-910A8EF5828B}" type="slidenum">
              <a:rPr lang="it-IT" smtClean="0"/>
              <a:t>3</a:t>
            </a:fld>
            <a:endParaRPr lang="it-IT"/>
          </a:p>
        </p:txBody>
      </p:sp>
      <p:grpSp>
        <p:nvGrpSpPr>
          <p:cNvPr id="7" name="Gruppo 6"/>
          <p:cNvGrpSpPr>
            <a:grpSpLocks noChangeAspect="1"/>
          </p:cNvGrpSpPr>
          <p:nvPr/>
        </p:nvGrpSpPr>
        <p:grpSpPr>
          <a:xfrm>
            <a:off x="1" y="930442"/>
            <a:ext cx="9144000" cy="5226852"/>
            <a:chOff x="-1" y="1606675"/>
            <a:chExt cx="24384001" cy="10667045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908738"/>
              <a:ext cx="11637372" cy="5354868"/>
            </a:xfrm>
            <a:prstGeom prst="rect">
              <a:avLst/>
            </a:prstGeom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1608226"/>
              <a:ext cx="10653043" cy="5298088"/>
            </a:xfrm>
            <a:prstGeom prst="rect">
              <a:avLst/>
            </a:prstGeom>
          </p:spPr>
        </p:pic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15380" y="1606675"/>
              <a:ext cx="13768619" cy="5609437"/>
            </a:xfrm>
            <a:prstGeom prst="rect">
              <a:avLst/>
            </a:prstGeom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653000" y="6925404"/>
              <a:ext cx="6731000" cy="2362200"/>
            </a:xfrm>
            <a:prstGeom prst="rect">
              <a:avLst/>
            </a:prstGeom>
          </p:spPr>
        </p:pic>
        <p:pic>
          <p:nvPicPr>
            <p:cNvPr id="16" name="Segnaposto contenuto 6" descr="IMG_1679.JP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86" t="11462" r="16286" b="25899"/>
            <a:stretch/>
          </p:blipFill>
          <p:spPr>
            <a:xfrm>
              <a:off x="19126193" y="9314520"/>
              <a:ext cx="5257807" cy="29592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22200" y="6891094"/>
              <a:ext cx="9824022" cy="5372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4222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3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177" y="287869"/>
            <a:ext cx="396600" cy="402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hape 312"/>
          <p:cNvCxnSpPr/>
          <p:nvPr/>
        </p:nvCxnSpPr>
        <p:spPr>
          <a:xfrm>
            <a:off x="0" y="930442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1A7C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xfrm>
            <a:off x="843615" y="190335"/>
            <a:ext cx="7843185" cy="655804"/>
          </a:xfrm>
        </p:spPr>
        <p:txBody>
          <a:bodyPr>
            <a:noAutofit/>
          </a:bodyPr>
          <a:lstStyle/>
          <a:p>
            <a:pPr algn="l"/>
            <a:r>
              <a:rPr lang="it-IT" sz="3600" b="1" dirty="0" smtClean="0"/>
              <a:t>Le mie aree di competenza</a:t>
            </a:r>
            <a:endParaRPr lang="it-IT" sz="3600" b="1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Ottobre 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Semplificare/complicare i processi amministrativi con il digitale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6D88-AC6B-954B-94B6-910A8EF5828B}" type="slidenum">
              <a:rPr lang="it-IT" smtClean="0"/>
              <a:t>4</a:t>
            </a:fld>
            <a:endParaRPr lang="it-IT"/>
          </a:p>
        </p:txBody>
      </p:sp>
      <p:grpSp>
        <p:nvGrpSpPr>
          <p:cNvPr id="3" name="Gruppo 2"/>
          <p:cNvGrpSpPr>
            <a:grpSpLocks noChangeAspect="1"/>
          </p:cNvGrpSpPr>
          <p:nvPr/>
        </p:nvGrpSpPr>
        <p:grpSpPr>
          <a:xfrm>
            <a:off x="-15" y="1259897"/>
            <a:ext cx="9144015" cy="4889951"/>
            <a:chOff x="-15" y="1761547"/>
            <a:chExt cx="24384015" cy="10511690"/>
          </a:xfrm>
        </p:grpSpPr>
        <p:sp>
          <p:nvSpPr>
            <p:cNvPr id="18" name="Rettangolo 17"/>
            <p:cNvSpPr/>
            <p:nvPr/>
          </p:nvSpPr>
          <p:spPr>
            <a:xfrm>
              <a:off x="0" y="1761547"/>
              <a:ext cx="24384000" cy="66160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17145" y="1787017"/>
              <a:ext cx="12223750" cy="6719570"/>
            </a:xfrm>
            <a:prstGeom prst="rect">
              <a:avLst/>
            </a:prstGeom>
          </p:spPr>
        </p:pic>
        <p:pic>
          <p:nvPicPr>
            <p:cNvPr id="20" name="Immagin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8140" y="1787021"/>
              <a:ext cx="11042820" cy="6529120"/>
            </a:xfrm>
            <a:prstGeom prst="rect">
              <a:avLst/>
            </a:prstGeom>
          </p:spPr>
        </p:pic>
        <p:pic>
          <p:nvPicPr>
            <p:cNvPr id="21" name="Immagin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5" y="8380179"/>
              <a:ext cx="24361367" cy="38930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8391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3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177" y="287869"/>
            <a:ext cx="396600" cy="402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hape 312"/>
          <p:cNvCxnSpPr/>
          <p:nvPr/>
        </p:nvCxnSpPr>
        <p:spPr>
          <a:xfrm>
            <a:off x="0" y="930442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01A7C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xfrm>
            <a:off x="843615" y="190335"/>
            <a:ext cx="7843185" cy="655804"/>
          </a:xfrm>
        </p:spPr>
        <p:txBody>
          <a:bodyPr>
            <a:noAutofit/>
          </a:bodyPr>
          <a:lstStyle/>
          <a:p>
            <a:pPr algn="l"/>
            <a:r>
              <a:rPr lang="it-IT" sz="3600" b="1" dirty="0" smtClean="0"/>
              <a:t>Le mie esperienze utili al convegno</a:t>
            </a:r>
            <a:endParaRPr lang="it-IT" sz="3600" b="1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Ottobre 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Semplificare/complicare i processi amministrativi con il digitale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6D88-AC6B-954B-94B6-910A8EF5828B}" type="slidenum">
              <a:rPr lang="it-IT" smtClean="0"/>
              <a:t>5</a:t>
            </a:fld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Delegato all’informatica per il Magnifico Rettore dell’Università del Salento</a:t>
            </a:r>
          </a:p>
          <a:p>
            <a:endParaRPr lang="it-IT" dirty="0"/>
          </a:p>
          <a:p>
            <a:r>
              <a:rPr lang="it-IT" dirty="0" smtClean="0"/>
              <a:t>Coordinatore del Tavolo Tecnico Università Digitale</a:t>
            </a:r>
          </a:p>
          <a:p>
            <a:endParaRPr lang="it-IT" dirty="0"/>
          </a:p>
          <a:p>
            <a:r>
              <a:rPr lang="it-IT" dirty="0" smtClean="0"/>
              <a:t>Vice-direttore del Dipartimento di Ingegneria dell’Innovazione dell’Università del </a:t>
            </a:r>
            <a:r>
              <a:rPr lang="it-IT" dirty="0"/>
              <a:t>S</a:t>
            </a:r>
            <a:r>
              <a:rPr lang="it-IT" dirty="0" smtClean="0"/>
              <a:t>alento</a:t>
            </a:r>
          </a:p>
        </p:txBody>
      </p:sp>
    </p:spTree>
    <p:extLst>
      <p:ext uri="{BB962C8B-B14F-4D97-AF65-F5344CB8AC3E}">
        <p14:creationId xmlns:p14="http://schemas.microsoft.com/office/powerpoint/2010/main" val="1930545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Il contesto: Agenda Digitale</a:t>
            </a:r>
            <a:endParaRPr lang="it-IT" dirty="0"/>
          </a:p>
        </p:txBody>
      </p:sp>
      <p:sp>
        <p:nvSpPr>
          <p:cNvPr id="8" name="Sottotitolo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Ottobre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Semplificare/complicare i processi amministrativi con il digitale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6D88-AC6B-954B-94B6-910A8EF5828B}" type="slidenum">
              <a:rPr lang="it-IT" smtClean="0"/>
              <a:t>6</a:t>
            </a:fld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73" y="185876"/>
            <a:ext cx="1428916" cy="45550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619" y="82402"/>
            <a:ext cx="2857500" cy="67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61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Ottobre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Semplificare/complicare i processi amministrativi con il digitale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6D88-AC6B-954B-94B6-910A8EF5828B}" type="slidenum">
              <a:rPr lang="it-IT" smtClean="0"/>
              <a:t>7</a:t>
            </a:fld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73" y="185876"/>
            <a:ext cx="1428916" cy="45550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619" y="82402"/>
            <a:ext cx="2857500" cy="67437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4"/>
          <a:srcRect l="5009" r="6185"/>
          <a:stretch/>
        </p:blipFill>
        <p:spPr>
          <a:xfrm>
            <a:off x="176400" y="850899"/>
            <a:ext cx="8571600" cy="549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14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Ottobre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Semplificare/complicare i processi amministrativi con il digitale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6D88-AC6B-954B-94B6-910A8EF5828B}" type="slidenum">
              <a:rPr lang="it-IT" smtClean="0"/>
              <a:t>8</a:t>
            </a:fld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73" y="185876"/>
            <a:ext cx="1428916" cy="45550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619" y="82402"/>
            <a:ext cx="2857500" cy="67437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0900"/>
            <a:ext cx="9144000" cy="5145583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2018244" y="5903733"/>
            <a:ext cx="6532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*DESI = Digital Economy and Society Index =&gt; Digital </a:t>
            </a:r>
            <a:r>
              <a:rPr lang="it-IT" dirty="0" err="1" smtClean="0"/>
              <a:t>Maturity</a:t>
            </a:r>
            <a:r>
              <a:rPr lang="it-IT" dirty="0" smtClean="0"/>
              <a:t> Index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06269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10 Ottobre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Semplificare/complicare i processi amministrativi con il digitale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6D88-AC6B-954B-94B6-910A8EF5828B}" type="slidenum">
              <a:rPr lang="it-IT" smtClean="0"/>
              <a:t>9</a:t>
            </a:fld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73" y="185876"/>
            <a:ext cx="1428916" cy="45550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619" y="82402"/>
            <a:ext cx="2857500" cy="67437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0900"/>
            <a:ext cx="9144000" cy="514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125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4689</TotalTime>
  <Words>889</Words>
  <Application>Microsoft Macintosh PowerPoint</Application>
  <PresentationFormat>Presentazione su schermo (4:3)</PresentationFormat>
  <Paragraphs>170</Paragraphs>
  <Slides>22</Slides>
  <Notes>12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3" baseType="lpstr">
      <vt:lpstr>Tema di Office</vt:lpstr>
      <vt:lpstr>Semplificare (o complicare pericolosamente) i processi amministrativi con il digitale</vt:lpstr>
      <vt:lpstr>Di cosa vi parlo</vt:lpstr>
      <vt:lpstr>Il mio percorso</vt:lpstr>
      <vt:lpstr>Le mie aree di competenza</vt:lpstr>
      <vt:lpstr>Le mie esperienze utili al convegno</vt:lpstr>
      <vt:lpstr>Il contesto: Agenda Digitale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Sistemi per semplificare i processi</vt:lpstr>
      <vt:lpstr>Cloud / composizione / orchestrazione</vt:lpstr>
      <vt:lpstr>Presentazione di PowerPoint</vt:lpstr>
      <vt:lpstr>Tecniche per semplificare i processi</vt:lpstr>
      <vt:lpstr>Fat process / Lean process</vt:lpstr>
      <vt:lpstr>Standardizzazione / Personalizzazione</vt:lpstr>
      <vt:lpstr>L’esperienza del Tavolo Tecnico Università Digitale</vt:lpstr>
      <vt:lpstr>Il progetto “Università digitale”</vt:lpstr>
      <vt:lpstr>Linee guida </vt:lpstr>
      <vt:lpstr>Presentazione di PowerPoint</vt:lpstr>
      <vt:lpstr>Presentazione di PowerPoint</vt:lpstr>
    </vt:vector>
  </TitlesOfParts>
  <Company>Università del Salento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Roberto Vergallo</dc:creator>
  <cp:lastModifiedBy>Mainetti Luca</cp:lastModifiedBy>
  <cp:revision>329</cp:revision>
  <cp:lastPrinted>2016-11-22T08:30:40Z</cp:lastPrinted>
  <dcterms:created xsi:type="dcterms:W3CDTF">2016-09-07T06:25:14Z</dcterms:created>
  <dcterms:modified xsi:type="dcterms:W3CDTF">2019-10-10T05:59:18Z</dcterms:modified>
</cp:coreProperties>
</file>